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6" r:id="rId3"/>
    <p:sldId id="428" r:id="rId4"/>
    <p:sldId id="399" r:id="rId5"/>
    <p:sldId id="380" r:id="rId6"/>
    <p:sldId id="404" r:id="rId7"/>
    <p:sldId id="419" r:id="rId8"/>
    <p:sldId id="420" r:id="rId9"/>
    <p:sldId id="422" r:id="rId10"/>
    <p:sldId id="421" r:id="rId11"/>
    <p:sldId id="423" r:id="rId12"/>
    <p:sldId id="424" r:id="rId13"/>
    <p:sldId id="425" r:id="rId14"/>
    <p:sldId id="426" r:id="rId15"/>
    <p:sldId id="394" r:id="rId16"/>
    <p:sldId id="402" r:id="rId17"/>
    <p:sldId id="381" r:id="rId18"/>
    <p:sldId id="387" r:id="rId19"/>
    <p:sldId id="395" r:id="rId20"/>
    <p:sldId id="388" r:id="rId21"/>
    <p:sldId id="398" r:id="rId22"/>
    <p:sldId id="378" r:id="rId23"/>
    <p:sldId id="407" r:id="rId24"/>
    <p:sldId id="373" r:id="rId2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DA"/>
    <a:srgbClr val="007AAE"/>
    <a:srgbClr val="DEFFFF"/>
    <a:srgbClr val="CDF9FF"/>
    <a:srgbClr val="B7B7B7"/>
    <a:srgbClr val="A2C08D"/>
    <a:srgbClr val="E8C97C"/>
    <a:srgbClr val="94B3D0"/>
    <a:srgbClr val="DEA680"/>
    <a:srgbClr val="00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97" d="100"/>
          <a:sy n="97" d="100"/>
        </p:scale>
        <p:origin x="5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A7DB-135C-49F1-8919-B0CC307AAA2F}" type="datetimeFigureOut">
              <a:rPr lang="es-PY" smtClean="0"/>
              <a:t>30/11/2020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08103-9362-43D5-A179-1D952E84D063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37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30/11/2020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6.png"/><Relationship Id="rId18" Type="http://schemas.microsoft.com/office/2007/relationships/hdphoto" Target="../media/hdphoto9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microsoft.com/office/2007/relationships/hdphoto" Target="../media/hdphoto6.wdp"/><Relationship Id="rId17" Type="http://schemas.openxmlformats.org/officeDocument/2006/relationships/image" Target="../media/image48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microsoft.com/office/2007/relationships/hdphoto" Target="../media/hdphoto5.wdp"/><Relationship Id="rId19" Type="http://schemas.openxmlformats.org/officeDocument/2006/relationships/image" Target="../media/image49.png"/><Relationship Id="rId4" Type="http://schemas.microsoft.com/office/2007/relationships/hdphoto" Target="../media/hdphoto2.wdp"/><Relationship Id="rId9" Type="http://schemas.openxmlformats.org/officeDocument/2006/relationships/image" Target="../media/image44.png"/><Relationship Id="rId1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0501" y="3265991"/>
            <a:ext cx="7276854" cy="712399"/>
          </a:xfrm>
        </p:spPr>
        <p:txBody>
          <a:bodyPr>
            <a:noAutofit/>
          </a:bodyPr>
          <a:lstStyle>
            <a:defPPr>
              <a:defRPr lang="es-E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Y" sz="2400" dirty="0" smtClean="0">
                <a:solidFill>
                  <a:srgbClr val="002060"/>
                </a:solidFill>
                <a:cs typeface="Calibri"/>
              </a:rPr>
              <a:t>Reunión de Ministros del Gabinete Social de la Presidencia de la República</a:t>
            </a:r>
            <a:endParaRPr lang="es-PY" sz="2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3C2BC37-EEBC-47A8-ACAB-194B040D4408}"/>
              </a:ext>
            </a:extLst>
          </p:cNvPr>
          <p:cNvSpPr txBox="1"/>
          <p:nvPr/>
        </p:nvSpPr>
        <p:spPr>
          <a:xfrm>
            <a:off x="3648765" y="4034323"/>
            <a:ext cx="22289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1500" b="1" dirty="0" smtClean="0">
                <a:solidFill>
                  <a:srgbClr val="002060"/>
                </a:solidFill>
              </a:rPr>
              <a:t>30 de Noviembre de 2020</a:t>
            </a:r>
            <a:endParaRPr lang="es-CR" sz="1500" b="1" dirty="0">
              <a:solidFill>
                <a:srgbClr val="002060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970501" y="3265991"/>
            <a:ext cx="7200000" cy="491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970501" y="3911350"/>
            <a:ext cx="7200000" cy="491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6698541" y="2542890"/>
            <a:ext cx="1426024" cy="960215"/>
          </a:xfrm>
          <a:prstGeom prst="rect">
            <a:avLst/>
          </a:prstGeom>
          <a:solidFill>
            <a:srgbClr val="94B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696670" y="1531034"/>
            <a:ext cx="1426024" cy="964800"/>
          </a:xfrm>
          <a:prstGeom prst="rect">
            <a:avLst/>
          </a:prstGeom>
          <a:solidFill>
            <a:srgbClr val="94B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904691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30 a 59 años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96670" y="2672390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0000"/>
                </a:solidFill>
                <a:cs typeface="Calibri"/>
              </a:rPr>
              <a:t>33%</a:t>
            </a:r>
            <a:endParaRPr lang="es-MX" sz="14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96670" y="1681037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cs typeface="Calibri"/>
              </a:rPr>
              <a:t>17%</a:t>
            </a:r>
            <a:endParaRPr lang="es-MX" sz="1400" dirty="0">
              <a:cs typeface="Calibri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44" y="3094969"/>
            <a:ext cx="1261170" cy="126117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7" y="2018124"/>
            <a:ext cx="1390094" cy="139009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7" y="1114222"/>
            <a:ext cx="1485707" cy="1485707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17500" y="4543336"/>
            <a:ext cx="4787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s-MX" sz="11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31082" y="4590129"/>
            <a:ext cx="467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*% de préstamos otorgados a los sujetos de la reforma agraria, micro y pequeños emprendedores, asociaciones y cooperativas que realicen actividades económicas.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952301" y="1515905"/>
            <a:ext cx="1699200" cy="1987200"/>
          </a:xfrm>
          <a:prstGeom prst="rect">
            <a:avLst/>
          </a:prstGeom>
          <a:solidFill>
            <a:srgbClr val="ABC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Rectángulo 10"/>
          <p:cNvSpPr/>
          <p:nvPr/>
        </p:nvSpPr>
        <p:spPr>
          <a:xfrm>
            <a:off x="4937251" y="1705114"/>
            <a:ext cx="168500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Financiación de proyectos productivos (MIPYMES)*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9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6641039" y="2585551"/>
            <a:ext cx="1426024" cy="964800"/>
          </a:xfrm>
          <a:prstGeom prst="rect">
            <a:avLst/>
          </a:prstGeom>
          <a:solidFill>
            <a:srgbClr val="DE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638688" y="1569846"/>
            <a:ext cx="1426024" cy="964800"/>
          </a:xfrm>
          <a:prstGeom prst="rect">
            <a:avLst/>
          </a:prstGeom>
          <a:solidFill>
            <a:srgbClr val="DEA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904691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60 años y más 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26031" y="2729152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53,2%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38688" y="1726925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52,%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98240" y="1569845"/>
            <a:ext cx="1698599" cy="1987200"/>
          </a:xfrm>
          <a:prstGeom prst="rect">
            <a:avLst/>
          </a:prstGeom>
          <a:solidFill>
            <a:srgbClr val="E5B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Rectángulo 10"/>
          <p:cNvSpPr/>
          <p:nvPr/>
        </p:nvSpPr>
        <p:spPr>
          <a:xfrm>
            <a:off x="4878576" y="1717329"/>
            <a:ext cx="1730480" cy="169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Población de 65 años y más,</a:t>
            </a:r>
          </a:p>
          <a:p>
            <a:pPr algn="ctr">
              <a:lnSpc>
                <a:spcPct val="150000"/>
              </a:lnSpc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 con jubilaciones o pensiones*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66" y="1569845"/>
            <a:ext cx="2060168" cy="2060168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449652" y="4601258"/>
            <a:ext cx="4657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*Porcentaje de la población de 65 años y más cubierta por beneficios de jubilaciones y pensiones contributivas y no contributivas. </a:t>
            </a:r>
          </a:p>
        </p:txBody>
      </p:sp>
    </p:spTree>
    <p:extLst>
      <p:ext uri="{BB962C8B-B14F-4D97-AF65-F5344CB8AC3E}">
        <p14:creationId xmlns:p14="http://schemas.microsoft.com/office/powerpoint/2010/main" val="27424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6627028" y="2578995"/>
            <a:ext cx="1426024" cy="9648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627028" y="1564369"/>
            <a:ext cx="1426024" cy="964800"/>
          </a:xfrm>
          <a:prstGeom prst="rect">
            <a:avLst/>
          </a:prstGeom>
          <a:solidFill>
            <a:srgbClr val="009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977123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Todas las edades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15799" y="2603300"/>
            <a:ext cx="1426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Segundo año de implementación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59540" y="1613742"/>
            <a:ext cx="15249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Socialización del documento marco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86580" y="1564368"/>
            <a:ext cx="1698599" cy="1987200"/>
          </a:xfrm>
          <a:prstGeom prst="rect">
            <a:avLst/>
          </a:prstGeom>
          <a:solidFill>
            <a:srgbClr val="3AA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1" name="Rectángulo 10"/>
          <p:cNvSpPr/>
          <p:nvPr/>
        </p:nvSpPr>
        <p:spPr>
          <a:xfrm>
            <a:off x="4854699" y="2009961"/>
            <a:ext cx="1730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Implementación de la política de cuidados*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3" y="3274201"/>
            <a:ext cx="1169734" cy="11697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78" y="1127747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29" y="2808624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7" y="2059929"/>
            <a:ext cx="1080000" cy="108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21" y="1752933"/>
            <a:ext cx="1080000" cy="108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63" y="2939399"/>
            <a:ext cx="1080000" cy="108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09191" y="4597144"/>
            <a:ext cx="326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*Progreso en el diseño e implementación de la Política Nacional de Cuidados y su Plan de </a:t>
            </a:r>
            <a:r>
              <a:rPr lang="es-PY" sz="900" i="1" dirty="0" smtClean="0">
                <a:solidFill>
                  <a:srgbClr val="002060"/>
                </a:solidFill>
                <a:cs typeface="Calibri"/>
              </a:rPr>
              <a:t>Acción.</a:t>
            </a:r>
            <a:endParaRPr lang="es-PY" sz="900" i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1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911931" y="1563074"/>
            <a:ext cx="1699200" cy="1987200"/>
          </a:xfrm>
          <a:prstGeom prst="rect">
            <a:avLst/>
          </a:prstGeom>
          <a:solidFill>
            <a:srgbClr val="E3D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0" name="Rectángulo 19"/>
          <p:cNvSpPr/>
          <p:nvPr/>
        </p:nvSpPr>
        <p:spPr>
          <a:xfrm>
            <a:off x="6655116" y="2585474"/>
            <a:ext cx="1426024" cy="964800"/>
          </a:xfrm>
          <a:prstGeom prst="rect">
            <a:avLst/>
          </a:prstGeom>
          <a:solidFill>
            <a:srgbClr val="C5B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1" name="Rectángulo 20"/>
          <p:cNvSpPr/>
          <p:nvPr/>
        </p:nvSpPr>
        <p:spPr>
          <a:xfrm>
            <a:off x="6655108" y="1567849"/>
            <a:ext cx="1426024" cy="964800"/>
          </a:xfrm>
          <a:prstGeom prst="rect">
            <a:avLst/>
          </a:prstGeom>
          <a:solidFill>
            <a:srgbClr val="C5B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904691"/>
            <a:ext cx="3609910" cy="3616960"/>
          </a:xfrm>
          <a:prstGeom prst="rect">
            <a:avLst/>
          </a:prstGeom>
        </p:spPr>
      </p:pic>
      <p:sp>
        <p:nvSpPr>
          <p:cNvPr id="23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Hogares 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655116" y="2722972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448.379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4887501" y="1584344"/>
            <a:ext cx="17873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240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</a:p>
          <a:p>
            <a:pPr algn="ctr">
              <a:spcAft>
                <a:spcPts val="2400"/>
              </a:spcAft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Hogares/población en situación </a:t>
            </a:r>
            <a:r>
              <a:rPr lang="es-PY" sz="1400" dirty="0">
                <a:solidFill>
                  <a:srgbClr val="002060"/>
                </a:solidFill>
                <a:cs typeface="Calibri"/>
              </a:rPr>
              <a:t>de pobreza 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que reciben transferencias monetarias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653955" y="1733199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solidFill>
                  <a:srgbClr val="002060"/>
                </a:solidFill>
                <a:cs typeface="Calibri"/>
              </a:rPr>
              <a:t>352.427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26" y="1236753"/>
            <a:ext cx="1622421" cy="162242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89" y="2348931"/>
            <a:ext cx="1341481" cy="1341481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495892" y="45913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900" i="1" dirty="0" smtClean="0">
                <a:solidFill>
                  <a:srgbClr val="002060"/>
                </a:solidFill>
                <a:cs typeface="Calibri"/>
              </a:rPr>
              <a:t>*</a:t>
            </a:r>
            <a:r>
              <a:rPr lang="es-PY" sz="900" i="1" dirty="0">
                <a:solidFill>
                  <a:srgbClr val="002060"/>
                </a:solidFill>
                <a:cs typeface="Calibri"/>
              </a:rPr>
              <a:t>Cantidad de Transferencias Monetarias a hogares y personas en situación de pobreza </a:t>
            </a:r>
            <a:r>
              <a:rPr lang="es-PY" sz="900" i="1" dirty="0" smtClean="0">
                <a:solidFill>
                  <a:srgbClr val="002060"/>
                </a:solidFill>
                <a:cs typeface="Calibri"/>
              </a:rPr>
              <a:t>(</a:t>
            </a:r>
            <a:r>
              <a:rPr lang="es-PY" sz="900" i="1" dirty="0">
                <a:solidFill>
                  <a:srgbClr val="002060"/>
                </a:solidFill>
                <a:cs typeface="Calibri"/>
              </a:rPr>
              <a:t>Abrazo, Tekoporã y Pensión alimentaria).</a:t>
            </a:r>
          </a:p>
        </p:txBody>
      </p:sp>
    </p:spTree>
    <p:extLst>
      <p:ext uri="{BB962C8B-B14F-4D97-AF65-F5344CB8AC3E}">
        <p14:creationId xmlns:p14="http://schemas.microsoft.com/office/powerpoint/2010/main" val="20810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4923340" y="1525627"/>
            <a:ext cx="1698599" cy="1987200"/>
          </a:xfrm>
          <a:prstGeom prst="rect">
            <a:avLst/>
          </a:prstGeom>
          <a:solidFill>
            <a:srgbClr val="DAC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14"/>
          <p:cNvSpPr/>
          <p:nvPr/>
        </p:nvSpPr>
        <p:spPr>
          <a:xfrm>
            <a:off x="6663789" y="2548027"/>
            <a:ext cx="1426024" cy="964800"/>
          </a:xfrm>
          <a:prstGeom prst="rect">
            <a:avLst/>
          </a:prstGeom>
          <a:solidFill>
            <a:srgbClr val="BDB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663789" y="1525628"/>
            <a:ext cx="1426024" cy="964800"/>
          </a:xfrm>
          <a:prstGeom prst="rect">
            <a:avLst/>
          </a:prstGeom>
          <a:solidFill>
            <a:srgbClr val="BDB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904691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Entorno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63789" y="2685705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33,8%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97435" y="2007129"/>
            <a:ext cx="1549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Establecimientos </a:t>
            </a:r>
            <a:r>
              <a:rPr lang="es-PY" sz="1400" dirty="0">
                <a:solidFill>
                  <a:srgbClr val="002060"/>
                </a:solidFill>
                <a:cs typeface="Calibri"/>
              </a:rPr>
              <a:t>de salud 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mejorados*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64395" y="1674011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1,1%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64" y="1471118"/>
            <a:ext cx="1735250" cy="1735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469">
            <a:off x="2430501" y="2545115"/>
            <a:ext cx="1855856" cy="18558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1" y="2548027"/>
            <a:ext cx="1458019" cy="145801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86735" y="4576478"/>
            <a:ext cx="3266932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*Porcentaje de establecimientos de salud mejorados.</a:t>
            </a:r>
          </a:p>
        </p:txBody>
      </p:sp>
    </p:spTree>
    <p:extLst>
      <p:ext uri="{BB962C8B-B14F-4D97-AF65-F5344CB8AC3E}">
        <p14:creationId xmlns:p14="http://schemas.microsoft.com/office/powerpoint/2010/main" val="583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420257" y="2215738"/>
            <a:ext cx="447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Fortalecimiento del</a:t>
            </a: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SISTEMA INTEGRADO DE INFORMACIÓN SOCIAL</a:t>
            </a: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(SIIS)</a:t>
            </a:r>
            <a:endParaRPr lang="es-PY" sz="2400" b="1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66" y="102965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pic>
        <p:nvPicPr>
          <p:cNvPr id="6" name="Imagen 22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2" y="1011305"/>
            <a:ext cx="3788233" cy="3241586"/>
          </a:xfrm>
          <a:prstGeom prst="rect">
            <a:avLst/>
          </a:prstGeom>
        </p:spPr>
      </p:pic>
      <p:sp>
        <p:nvSpPr>
          <p:cNvPr id="7" name="Rectángulo 23"/>
          <p:cNvSpPr/>
          <p:nvPr/>
        </p:nvSpPr>
        <p:spPr>
          <a:xfrm>
            <a:off x="5471822" y="2613842"/>
            <a:ext cx="874278" cy="36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2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72" y="2636812"/>
            <a:ext cx="1803770" cy="1384907"/>
          </a:xfrm>
          <a:prstGeom prst="rect">
            <a:avLst/>
          </a:prstGeom>
        </p:spPr>
      </p:pic>
      <p:pic>
        <p:nvPicPr>
          <p:cNvPr id="9" name="Imagen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" t="26072" r="8900" b="23214"/>
          <a:stretch/>
        </p:blipFill>
        <p:spPr>
          <a:xfrm>
            <a:off x="582068" y="2194082"/>
            <a:ext cx="2037408" cy="847593"/>
          </a:xfrm>
          <a:prstGeom prst="rect">
            <a:avLst/>
          </a:prstGeom>
        </p:spPr>
      </p:pic>
      <p:pic>
        <p:nvPicPr>
          <p:cNvPr id="10" name="Imagen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t="77500" r="7435" b="12262"/>
          <a:stretch/>
        </p:blipFill>
        <p:spPr>
          <a:xfrm>
            <a:off x="604370" y="3041675"/>
            <a:ext cx="1949841" cy="155553"/>
          </a:xfrm>
          <a:prstGeom prst="rect">
            <a:avLst/>
          </a:prstGeom>
        </p:spPr>
      </p:pic>
      <p:sp>
        <p:nvSpPr>
          <p:cNvPr id="11" name="CuadroTexto 27"/>
          <p:cNvSpPr txBox="1"/>
          <p:nvPr/>
        </p:nvSpPr>
        <p:spPr>
          <a:xfrm>
            <a:off x="5123697" y="1803224"/>
            <a:ext cx="1485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>
                <a:solidFill>
                  <a:srgbClr val="002060"/>
                </a:solidFill>
                <a:latin typeface="Gotham Medium"/>
                <a:cs typeface="Gotham Medium"/>
              </a:rPr>
              <a:t>Interoperabilidad</a:t>
            </a:r>
          </a:p>
        </p:txBody>
      </p:sp>
      <p:sp>
        <p:nvSpPr>
          <p:cNvPr id="12" name="CuadroTexto 28"/>
          <p:cNvSpPr txBox="1"/>
          <p:nvPr/>
        </p:nvSpPr>
        <p:spPr>
          <a:xfrm>
            <a:off x="5145532" y="2441327"/>
            <a:ext cx="136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>
                <a:solidFill>
                  <a:srgbClr val="002060"/>
                </a:solidFill>
                <a:latin typeface="Gotham Medium"/>
                <a:cs typeface="Gotham Medium"/>
              </a:rPr>
              <a:t>FIPS</a:t>
            </a:r>
          </a:p>
        </p:txBody>
      </p:sp>
      <p:sp>
        <p:nvSpPr>
          <p:cNvPr id="13" name="Elipse 29"/>
          <p:cNvSpPr/>
          <p:nvPr/>
        </p:nvSpPr>
        <p:spPr>
          <a:xfrm>
            <a:off x="6668796" y="1530724"/>
            <a:ext cx="1975293" cy="1993735"/>
          </a:xfrm>
          <a:prstGeom prst="ellipse">
            <a:avLst/>
          </a:prstGeom>
          <a:solidFill>
            <a:srgbClr val="FEF6F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4000" b="1" dirty="0">
              <a:solidFill>
                <a:srgbClr val="002060"/>
              </a:solidFill>
            </a:endParaRPr>
          </a:p>
          <a:p>
            <a:pPr algn="ctr"/>
            <a:r>
              <a:rPr lang="es-PY" sz="4000" b="1" dirty="0">
                <a:solidFill>
                  <a:srgbClr val="002060"/>
                </a:solidFill>
              </a:rPr>
              <a:t>2.0</a:t>
            </a:r>
          </a:p>
        </p:txBody>
      </p:sp>
      <p:pic>
        <p:nvPicPr>
          <p:cNvPr id="14" name="Imagen 30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05" y="2245801"/>
            <a:ext cx="951427" cy="951427"/>
          </a:xfrm>
          <a:prstGeom prst="rect">
            <a:avLst/>
          </a:prstGeom>
        </p:spPr>
      </p:pic>
      <p:pic>
        <p:nvPicPr>
          <p:cNvPr id="15" name="Imagen 31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8441" flipH="1">
            <a:off x="4521530" y="1826182"/>
            <a:ext cx="508082" cy="508082"/>
          </a:xfrm>
          <a:prstGeom prst="rect">
            <a:avLst/>
          </a:prstGeom>
        </p:spPr>
      </p:pic>
      <p:pic>
        <p:nvPicPr>
          <p:cNvPr id="16" name="Imagen 3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8441" flipH="1">
            <a:off x="4509884" y="2445984"/>
            <a:ext cx="508082" cy="508082"/>
          </a:xfrm>
          <a:prstGeom prst="rect">
            <a:avLst/>
          </a:prstGeom>
        </p:spPr>
      </p:pic>
      <p:pic>
        <p:nvPicPr>
          <p:cNvPr id="17" name="Imagen 33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8441" flipH="1">
            <a:off x="4559126" y="3061722"/>
            <a:ext cx="508082" cy="508082"/>
          </a:xfrm>
          <a:prstGeom prst="rect">
            <a:avLst/>
          </a:prstGeom>
        </p:spPr>
      </p:pic>
      <p:sp>
        <p:nvSpPr>
          <p:cNvPr id="20" name="CuadroTexto 36"/>
          <p:cNvSpPr txBox="1"/>
          <p:nvPr/>
        </p:nvSpPr>
        <p:spPr>
          <a:xfrm>
            <a:off x="5183606" y="2966223"/>
            <a:ext cx="1317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>
                <a:solidFill>
                  <a:srgbClr val="002060"/>
                </a:solidFill>
                <a:latin typeface="Gotham Medium"/>
                <a:cs typeface="Gotham Medium"/>
              </a:rPr>
              <a:t>Plataforma de visualización</a:t>
            </a:r>
          </a:p>
        </p:txBody>
      </p:sp>
      <p:sp>
        <p:nvSpPr>
          <p:cNvPr id="21" name="CuadroTexto 45">
            <a:extLst>
              <a:ext uri="{FF2B5EF4-FFF2-40B4-BE49-F238E27FC236}">
                <a16:creationId xmlns:a16="http://schemas.microsoft.com/office/drawing/2014/main" id="{673F9618-F25A-4FE2-9411-1424FB225AEB}"/>
              </a:ext>
            </a:extLst>
          </p:cNvPr>
          <p:cNvSpPr txBox="1"/>
          <p:nvPr/>
        </p:nvSpPr>
        <p:spPr>
          <a:xfrm>
            <a:off x="2633682" y="1507476"/>
            <a:ext cx="185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002060"/>
                </a:solidFill>
              </a:rPr>
              <a:t>Avances recientes</a:t>
            </a:r>
            <a:endParaRPr lang="es-PY" dirty="0"/>
          </a:p>
        </p:txBody>
      </p:sp>
      <p:sp>
        <p:nvSpPr>
          <p:cNvPr id="23" name="Rectángulo 21"/>
          <p:cNvSpPr/>
          <p:nvPr/>
        </p:nvSpPr>
        <p:spPr>
          <a:xfrm>
            <a:off x="553731" y="669090"/>
            <a:ext cx="8420388" cy="32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PY" sz="2000" b="1" dirty="0">
                <a:solidFill>
                  <a:srgbClr val="002060"/>
                </a:solidFill>
              </a:rPr>
              <a:t>El SIIS hoy: Un Sistema funcionando con reportes de 26 instituciones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13" y="1256203"/>
            <a:ext cx="2775823" cy="19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1665951" y="2095693"/>
            <a:ext cx="587414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Propuesta de </a:t>
            </a: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ESQUEMA DE GOBERNANZA y de GESTIÓN del Modelo de Gestión del SPS</a:t>
            </a:r>
            <a:endParaRPr lang="es-PY" sz="24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22" y="111862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4899546" y="306122"/>
            <a:ext cx="3998794" cy="4728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4" name="Grupo 33"/>
          <p:cNvGrpSpPr/>
          <p:nvPr/>
        </p:nvGrpSpPr>
        <p:grpSpPr>
          <a:xfrm>
            <a:off x="3541408" y="-208581"/>
            <a:ext cx="5499188" cy="5481445"/>
            <a:chOff x="3541408" y="-208581"/>
            <a:chExt cx="5499188" cy="548144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73" b="99441" l="1836" r="785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82"/>
            <a:stretch/>
          </p:blipFill>
          <p:spPr>
            <a:xfrm>
              <a:off x="3541408" y="-208581"/>
              <a:ext cx="5499188" cy="5481445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4394113" y="1497679"/>
              <a:ext cx="4023929" cy="34609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779195"/>
                </a:avLst>
              </a:prstTxWarp>
              <a:spAutoFit/>
            </a:bodyPr>
            <a:lstStyle/>
            <a:p>
              <a:pPr algn="ctr"/>
              <a:r>
                <a:rPr lang="es-ES" sz="5400" b="1" cap="none" spc="0" dirty="0" smtClean="0">
                  <a:ln w="0"/>
                </a:rPr>
                <a:t>GABINETE SOCIAL DE LA PRESIDENCIA DE LA REPÚBLICA</a:t>
              </a:r>
              <a:endParaRPr lang="es-ES" sz="5400" b="1" cap="none" spc="0" dirty="0">
                <a:ln w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4308374" y="306122"/>
              <a:ext cx="4121499" cy="39064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2286175"/>
                </a:avLst>
              </a:prstTxWarp>
              <a:spAutoFit/>
            </a:bodyPr>
            <a:lstStyle/>
            <a:p>
              <a:pPr algn="ctr"/>
              <a:r>
                <a:rPr lang="es-PY" sz="5400" b="1" dirty="0">
                  <a:ln w="0"/>
                </a:rPr>
                <a:t>SISTEMA DE PROTECCIÓN SOCIAL DEL PARAGUAY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212308" y="145092"/>
            <a:ext cx="4621659" cy="5371854"/>
            <a:chOff x="1002014" y="-2035658"/>
            <a:chExt cx="4621659" cy="537185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22" b="89989" l="1101" r="970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014" y="-2035658"/>
              <a:ext cx="4621659" cy="5371854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1324696" y="-1015697"/>
              <a:ext cx="3835564" cy="345275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690355"/>
                </a:avLst>
              </a:prstTxWarp>
              <a:spAutoFit/>
            </a:bodyPr>
            <a:lstStyle/>
            <a:p>
              <a:pPr algn="ctr"/>
              <a:r>
                <a:rPr lang="es-ES" sz="1200" b="1" dirty="0" smtClean="0">
                  <a:ln w="0"/>
                </a:rPr>
                <a:t>UNIDAD TÉCNICA DEL </a:t>
              </a:r>
              <a:r>
                <a:rPr lang="es-ES" sz="1200" b="1" cap="none" spc="0" dirty="0" smtClean="0">
                  <a:ln w="0"/>
                </a:rPr>
                <a:t>GABINETE SOCIAL</a:t>
              </a:r>
              <a:endParaRPr lang="es-ES" sz="1200" b="1" cap="none" spc="0" dirty="0">
                <a:ln w="0"/>
              </a:endParaRPr>
            </a:p>
          </p:txBody>
        </p:sp>
      </p:grpSp>
      <p:sp>
        <p:nvSpPr>
          <p:cNvPr id="8" name="Rectángulo 31"/>
          <p:cNvSpPr/>
          <p:nvPr/>
        </p:nvSpPr>
        <p:spPr>
          <a:xfrm>
            <a:off x="537343" y="1319777"/>
            <a:ext cx="32240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Gabinete Social: </a:t>
            </a:r>
          </a:p>
          <a:p>
            <a:r>
              <a:rPr lang="es-PY" sz="2000" dirty="0" smtClean="0">
                <a:solidFill>
                  <a:srgbClr val="002060"/>
                </a:solidFill>
              </a:rPr>
              <a:t>Rector del SPS</a:t>
            </a:r>
          </a:p>
          <a:p>
            <a:endParaRPr lang="es-PY" sz="2000" b="1" dirty="0">
              <a:solidFill>
                <a:srgbClr val="002060"/>
              </a:solidFill>
            </a:endParaRPr>
          </a:p>
          <a:p>
            <a:r>
              <a:rPr lang="es-PY" sz="2000" b="1" dirty="0" smtClean="0">
                <a:solidFill>
                  <a:srgbClr val="002060"/>
                </a:solidFill>
              </a:rPr>
              <a:t>Esquema de coordinación:</a:t>
            </a:r>
          </a:p>
          <a:p>
            <a:pPr marL="342900" indent="-342900">
              <a:buFont typeface="Wingdings" charset="2"/>
              <a:buChar char="ü"/>
            </a:pPr>
            <a:r>
              <a:rPr lang="es-PY" sz="2000" dirty="0" smtClean="0">
                <a:solidFill>
                  <a:srgbClr val="002060"/>
                </a:solidFill>
              </a:rPr>
              <a:t>interinstitucional,</a:t>
            </a:r>
          </a:p>
          <a:p>
            <a:pPr marL="342900" indent="-342900">
              <a:buFont typeface="Wingdings" charset="2"/>
              <a:buChar char="ü"/>
            </a:pPr>
            <a:r>
              <a:rPr lang="es-PY" sz="2000" dirty="0">
                <a:solidFill>
                  <a:srgbClr val="002060"/>
                </a:solidFill>
              </a:rPr>
              <a:t>i</a:t>
            </a:r>
            <a:r>
              <a:rPr lang="es-PY" sz="2000" dirty="0" smtClean="0">
                <a:solidFill>
                  <a:srgbClr val="002060"/>
                </a:solidFill>
              </a:rPr>
              <a:t>ntersectorial, y</a:t>
            </a:r>
          </a:p>
          <a:p>
            <a:pPr marL="342900" indent="-342900">
              <a:buFont typeface="Wingdings" charset="2"/>
              <a:buChar char="ü"/>
            </a:pPr>
            <a:r>
              <a:rPr lang="es-PY" sz="2000" dirty="0">
                <a:solidFill>
                  <a:srgbClr val="002060"/>
                </a:solidFill>
              </a:rPr>
              <a:t>m</a:t>
            </a:r>
            <a:r>
              <a:rPr lang="es-PY" sz="2000" dirty="0" smtClean="0">
                <a:solidFill>
                  <a:srgbClr val="002060"/>
                </a:solidFill>
              </a:rPr>
              <a:t>ultinivel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8" b="89907" l="9964" r="973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87" y="525921"/>
            <a:ext cx="3403988" cy="20062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25" b="89881" l="614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72" y="2831439"/>
            <a:ext cx="2994530" cy="209617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4527682" y="1133329"/>
            <a:ext cx="1701033" cy="3130423"/>
            <a:chOff x="4511300" y="1133329"/>
            <a:chExt cx="1701033" cy="3130423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745" b="89980" l="2157" r="416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19"/>
            <a:stretch/>
          </p:blipFill>
          <p:spPr>
            <a:xfrm>
              <a:off x="4511300" y="1133329"/>
              <a:ext cx="1701033" cy="3130423"/>
            </a:xfrm>
            <a:prstGeom prst="rect">
              <a:avLst/>
            </a:prstGeom>
          </p:spPr>
        </p:pic>
        <p:sp>
          <p:nvSpPr>
            <p:cNvPr id="19" name="CuadroTexto 18"/>
            <p:cNvSpPr txBox="1"/>
            <p:nvPr/>
          </p:nvSpPr>
          <p:spPr>
            <a:xfrm rot="16200000">
              <a:off x="5422854" y="2497692"/>
              <a:ext cx="696023" cy="184666"/>
            </a:xfrm>
            <a:prstGeom prst="rect">
              <a:avLst/>
            </a:prstGeom>
            <a:solidFill>
              <a:srgbClr val="007AAE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PY" sz="600" dirty="0" smtClean="0">
                  <a:solidFill>
                    <a:schemeClr val="bg1"/>
                  </a:solidFill>
                </a:rPr>
                <a:t>Municipalidades</a:t>
              </a:r>
              <a:endParaRPr lang="es-PY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6759995" y="1860426"/>
            <a:ext cx="1521759" cy="1655018"/>
            <a:chOff x="6759995" y="1860426"/>
            <a:chExt cx="1521759" cy="1655018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05" b="99194" l="9563" r="9854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995" y="1860426"/>
              <a:ext cx="1521759" cy="1655018"/>
            </a:xfrm>
            <a:prstGeom prst="rect">
              <a:avLst/>
            </a:prstGeom>
          </p:spPr>
        </p:pic>
        <p:grpSp>
          <p:nvGrpSpPr>
            <p:cNvPr id="26" name="Grupo 25"/>
            <p:cNvGrpSpPr/>
            <p:nvPr/>
          </p:nvGrpSpPr>
          <p:grpSpPr>
            <a:xfrm>
              <a:off x="7000583" y="2260805"/>
              <a:ext cx="369865" cy="697106"/>
              <a:chOff x="7024208" y="2250718"/>
              <a:chExt cx="369865" cy="697106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7024208" y="2325852"/>
                <a:ext cx="338379" cy="422271"/>
              </a:xfrm>
              <a:prstGeom prst="rect">
                <a:avLst/>
              </a:prstGeom>
              <a:solidFill>
                <a:srgbClr val="007A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2" name="Rectángulo 21"/>
              <p:cNvSpPr/>
              <p:nvPr/>
            </p:nvSpPr>
            <p:spPr>
              <a:xfrm>
                <a:off x="7104265" y="2678692"/>
                <a:ext cx="276473" cy="152400"/>
              </a:xfrm>
              <a:prstGeom prst="rect">
                <a:avLst/>
              </a:prstGeom>
              <a:solidFill>
                <a:srgbClr val="007A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  <p:sp>
            <p:nvSpPr>
              <p:cNvPr id="20" name="CuadroTexto 19"/>
              <p:cNvSpPr txBox="1"/>
              <p:nvPr/>
            </p:nvSpPr>
            <p:spPr>
              <a:xfrm rot="5744490">
                <a:off x="6872396" y="2426146"/>
                <a:ext cx="697106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Y" sz="550" dirty="0" smtClean="0">
                    <a:solidFill>
                      <a:schemeClr val="bg1"/>
                    </a:solidFill>
                  </a:rPr>
                  <a:t>Instancias de Participación local</a:t>
                </a:r>
                <a:endParaRPr lang="es-PY" sz="55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7" name="Imagen 2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60" b="100000" l="0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39" y="1302967"/>
            <a:ext cx="1295090" cy="107368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6772611" y="2767162"/>
            <a:ext cx="1327262" cy="1321030"/>
            <a:chOff x="6755878" y="2756991"/>
            <a:chExt cx="1327262" cy="1321030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538" b="99057" l="2113" r="976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5878" y="2756991"/>
              <a:ext cx="1327262" cy="1321030"/>
            </a:xfrm>
            <a:prstGeom prst="rect">
              <a:avLst/>
            </a:prstGeom>
          </p:spPr>
        </p:pic>
        <p:sp>
          <p:nvSpPr>
            <p:cNvPr id="24" name="CuadroTexto 23"/>
            <p:cNvSpPr txBox="1"/>
            <p:nvPr/>
          </p:nvSpPr>
          <p:spPr>
            <a:xfrm rot="2450943">
              <a:off x="6883936" y="3098511"/>
              <a:ext cx="718336" cy="276999"/>
            </a:xfrm>
            <a:prstGeom prst="rect">
              <a:avLst/>
            </a:prstGeom>
            <a:solidFill>
              <a:srgbClr val="007AA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Y" sz="600" dirty="0" smtClean="0">
                  <a:solidFill>
                    <a:schemeClr val="bg1"/>
                  </a:solidFill>
                </a:rPr>
                <a:t>Alianzas Estratégicas </a:t>
              </a:r>
              <a:endParaRPr lang="es-PY" sz="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923862" y="2036805"/>
            <a:ext cx="1125077" cy="1123306"/>
            <a:chOff x="5895001" y="2036459"/>
            <a:chExt cx="1125077" cy="1123306"/>
          </a:xfrm>
        </p:grpSpPr>
        <p:sp>
          <p:nvSpPr>
            <p:cNvPr id="2" name="Elipse 1"/>
            <p:cNvSpPr/>
            <p:nvPr/>
          </p:nvSpPr>
          <p:spPr>
            <a:xfrm>
              <a:off x="5895001" y="2036459"/>
              <a:ext cx="1125077" cy="11233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467" y="2230291"/>
              <a:ext cx="702063" cy="444676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9568" y="2661319"/>
              <a:ext cx="805862" cy="21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9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tado_activación_Esquema SP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465" y="22787"/>
            <a:ext cx="5116714" cy="5120713"/>
          </a:xfrm>
          <a:prstGeom prst="rect">
            <a:avLst/>
          </a:prstGeom>
        </p:spPr>
      </p:pic>
      <p:sp>
        <p:nvSpPr>
          <p:cNvPr id="8" name="Rectángulo 31"/>
          <p:cNvSpPr/>
          <p:nvPr/>
        </p:nvSpPr>
        <p:spPr>
          <a:xfrm>
            <a:off x="537342" y="1539559"/>
            <a:ext cx="366370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Estatus de activación de las </a:t>
            </a:r>
          </a:p>
          <a:p>
            <a:r>
              <a:rPr lang="es-PY" sz="2000" b="1" dirty="0">
                <a:solidFill>
                  <a:srgbClr val="002060"/>
                </a:solidFill>
              </a:rPr>
              <a:t>i</a:t>
            </a:r>
            <a:r>
              <a:rPr lang="es-PY" sz="2000" b="1" dirty="0" smtClean="0">
                <a:solidFill>
                  <a:srgbClr val="002060"/>
                </a:solidFill>
              </a:rPr>
              <a:t>nstancias previstas en el esquema del SPS</a:t>
            </a:r>
          </a:p>
          <a:p>
            <a:endParaRPr lang="es-PY" sz="2400" b="1" dirty="0">
              <a:solidFill>
                <a:srgbClr val="002060"/>
              </a:solidFill>
            </a:endParaRPr>
          </a:p>
          <a:p>
            <a:endParaRPr lang="es-PY" sz="1400" dirty="0" smtClean="0">
              <a:solidFill>
                <a:srgbClr val="002060"/>
              </a:solidFill>
            </a:endParaRPr>
          </a:p>
          <a:p>
            <a:endParaRPr lang="es-PY" sz="1400" dirty="0">
              <a:solidFill>
                <a:srgbClr val="002060"/>
              </a:solidFill>
            </a:endParaRPr>
          </a:p>
          <a:p>
            <a:endParaRPr lang="es-PY" sz="1400" dirty="0" smtClean="0">
              <a:solidFill>
                <a:srgbClr val="002060"/>
              </a:solidFill>
            </a:endParaRPr>
          </a:p>
          <a:p>
            <a:endParaRPr lang="es-PY" sz="1400" dirty="0">
              <a:solidFill>
                <a:srgbClr val="002060"/>
              </a:solidFill>
            </a:endParaRPr>
          </a:p>
          <a:p>
            <a:endParaRPr lang="es-PY" sz="1400" dirty="0" smtClean="0">
              <a:solidFill>
                <a:srgbClr val="002060"/>
              </a:solidFill>
            </a:endParaRPr>
          </a:p>
          <a:p>
            <a:r>
              <a:rPr lang="es-PY" sz="1400" dirty="0" smtClean="0">
                <a:solidFill>
                  <a:srgbClr val="002060"/>
                </a:solidFill>
              </a:rPr>
              <a:t>Activadas: en naranja</a:t>
            </a:r>
          </a:p>
          <a:p>
            <a:r>
              <a:rPr lang="es-PY" sz="1400" dirty="0" smtClean="0">
                <a:solidFill>
                  <a:srgbClr val="002060"/>
                </a:solidFill>
              </a:rPr>
              <a:t>A ser activadas: en gris</a:t>
            </a:r>
          </a:p>
        </p:txBody>
      </p:sp>
    </p:spTree>
    <p:extLst>
      <p:ext uri="{BB962C8B-B14F-4D97-AF65-F5344CB8AC3E}">
        <p14:creationId xmlns:p14="http://schemas.microsoft.com/office/powerpoint/2010/main" val="6238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46492" y="1578464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46492" y="3490210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ángulo 7"/>
          <p:cNvSpPr/>
          <p:nvPr/>
        </p:nvSpPr>
        <p:spPr>
          <a:xfrm>
            <a:off x="530581" y="568512"/>
            <a:ext cx="80924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100" b="1" dirty="0" smtClean="0">
                <a:solidFill>
                  <a:srgbClr val="002060"/>
                </a:solidFill>
              </a:rPr>
              <a:t>Objetivos de la reunión</a:t>
            </a:r>
            <a:endParaRPr lang="es-PY" sz="2100" b="1" dirty="0">
              <a:solidFill>
                <a:srgbClr val="002060"/>
              </a:solidFill>
            </a:endParaRPr>
          </a:p>
        </p:txBody>
      </p:sp>
      <p:sp>
        <p:nvSpPr>
          <p:cNvPr id="10" name="CuadroTexto 21"/>
          <p:cNvSpPr txBox="1"/>
          <p:nvPr/>
        </p:nvSpPr>
        <p:spPr>
          <a:xfrm>
            <a:off x="2222646" y="1915587"/>
            <a:ext cx="4701756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1600" b="1" dirty="0">
                <a:solidFill>
                  <a:srgbClr val="002060"/>
                </a:solidFill>
                <a:cs typeface="Calibri"/>
              </a:rPr>
              <a:t>Aprobar los resultados esperados a nivel nacional en el marco del Sistema de Protección Social al 2023 y poner a consideración los avances registrados para la puesta en marcha de todos sus </a:t>
            </a:r>
            <a:r>
              <a:rPr lang="es-ES" sz="1600" b="1" dirty="0" smtClean="0">
                <a:solidFill>
                  <a:srgbClr val="002060"/>
                </a:solidFill>
                <a:cs typeface="Calibri"/>
              </a:rPr>
              <a:t>componentes</a:t>
            </a:r>
            <a:r>
              <a:rPr lang="es-PY" sz="1600" b="1" dirty="0" smtClean="0">
                <a:solidFill>
                  <a:srgbClr val="002060"/>
                </a:solidFill>
                <a:cs typeface="Calibri"/>
              </a:rPr>
              <a:t>.</a:t>
            </a:r>
            <a:endParaRPr lang="es-PY" sz="1600" b="1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572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251587" y="2045131"/>
            <a:ext cx="4739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Propuesta </a:t>
            </a:r>
            <a:r>
              <a:rPr lang="es-PY" sz="2400" b="1" dirty="0">
                <a:solidFill>
                  <a:srgbClr val="002060"/>
                </a:solidFill>
              </a:rPr>
              <a:t>de </a:t>
            </a:r>
            <a:endParaRPr lang="es-PY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SISTEMA DE MONITOREO, SEGUIMIENTO y EVALUACIÓN</a:t>
            </a: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para </a:t>
            </a:r>
            <a:r>
              <a:rPr lang="es-PY" sz="2400" b="1" dirty="0">
                <a:solidFill>
                  <a:srgbClr val="002060"/>
                </a:solidFill>
              </a:rPr>
              <a:t>el </a:t>
            </a:r>
            <a:r>
              <a:rPr lang="es-PY" sz="2400" b="1" dirty="0" smtClean="0">
                <a:solidFill>
                  <a:srgbClr val="002060"/>
                </a:solidFill>
              </a:rPr>
              <a:t>SPS</a:t>
            </a:r>
            <a:endParaRPr lang="es-PY" sz="24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300" y="108154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498482" y="3196866"/>
            <a:ext cx="1245314" cy="8441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6" name="Rectángulo 25"/>
          <p:cNvSpPr/>
          <p:nvPr/>
        </p:nvSpPr>
        <p:spPr>
          <a:xfrm>
            <a:off x="504194" y="2299415"/>
            <a:ext cx="1245314" cy="856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5" name="Rectángulo 24"/>
          <p:cNvSpPr/>
          <p:nvPr/>
        </p:nvSpPr>
        <p:spPr>
          <a:xfrm>
            <a:off x="5946843" y="766914"/>
            <a:ext cx="2175564" cy="1481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4" name="Rectángulo 23"/>
          <p:cNvSpPr/>
          <p:nvPr/>
        </p:nvSpPr>
        <p:spPr>
          <a:xfrm>
            <a:off x="4015502" y="766915"/>
            <a:ext cx="1883853" cy="1481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3" name="Rectángulo 22"/>
          <p:cNvSpPr/>
          <p:nvPr/>
        </p:nvSpPr>
        <p:spPr>
          <a:xfrm>
            <a:off x="1788657" y="766916"/>
            <a:ext cx="2175564" cy="1481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22" name="Rectángulo 21"/>
          <p:cNvSpPr/>
          <p:nvPr/>
        </p:nvSpPr>
        <p:spPr>
          <a:xfrm>
            <a:off x="1788655" y="3195832"/>
            <a:ext cx="6341505" cy="845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1788655" y="2299415"/>
            <a:ext cx="6341505" cy="845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80" y="838903"/>
            <a:ext cx="1080000" cy="10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3" y="851112"/>
            <a:ext cx="1080000" cy="10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53" y="851413"/>
            <a:ext cx="1080000" cy="1080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20953" y="1918897"/>
            <a:ext cx="1189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CR" dirty="0">
                <a:solidFill>
                  <a:srgbClr val="002060"/>
                </a:solidFill>
              </a:rPr>
              <a:t>Monitoreo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51323" y="1918903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CR" dirty="0" smtClean="0">
                <a:solidFill>
                  <a:srgbClr val="002060"/>
                </a:solidFill>
              </a:rPr>
              <a:t>Seguimiento</a:t>
            </a: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42172" y="1918902"/>
            <a:ext cx="118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CR" dirty="0" smtClean="0">
                <a:solidFill>
                  <a:srgbClr val="002060"/>
                </a:solidFill>
              </a:rPr>
              <a:t>Evaluación</a:t>
            </a: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68474" y="2521341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CR" dirty="0" smtClean="0">
                <a:solidFill>
                  <a:srgbClr val="002060"/>
                </a:solidFill>
              </a:rPr>
              <a:t>Nacional</a:t>
            </a: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20543" y="3410117"/>
            <a:ext cx="109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s-CR" dirty="0" smtClean="0">
                <a:solidFill>
                  <a:srgbClr val="002060"/>
                </a:solidFill>
              </a:rPr>
              <a:t>Territorial</a:t>
            </a:r>
            <a:endParaRPr lang="es-CR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78290" y="2552118"/>
            <a:ext cx="1578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/>
              <a:t>Tableros de control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1993764" y="3440895"/>
            <a:ext cx="1578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/>
              <a:t>Tableros de control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048367" y="2552118"/>
            <a:ext cx="1743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 smtClean="0"/>
              <a:t>Informes semestrales</a:t>
            </a:r>
            <a:endParaRPr lang="es-CR" sz="1400" dirty="0"/>
          </a:p>
        </p:txBody>
      </p:sp>
      <p:sp>
        <p:nvSpPr>
          <p:cNvPr id="18" name="Rectángulo 17"/>
          <p:cNvSpPr/>
          <p:nvPr/>
        </p:nvSpPr>
        <p:spPr>
          <a:xfrm>
            <a:off x="4096852" y="3440896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 smtClean="0"/>
              <a:t>Informes anuales </a:t>
            </a:r>
            <a:endParaRPr lang="es-CR" sz="1400" dirty="0"/>
          </a:p>
        </p:txBody>
      </p:sp>
      <p:sp>
        <p:nvSpPr>
          <p:cNvPr id="19" name="Rectángulo 18"/>
          <p:cNvSpPr/>
          <p:nvPr/>
        </p:nvSpPr>
        <p:spPr>
          <a:xfrm>
            <a:off x="6006780" y="2345645"/>
            <a:ext cx="20556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 smtClean="0"/>
              <a:t>Informes de evaluación</a:t>
            </a:r>
          </a:p>
          <a:p>
            <a:r>
              <a:rPr lang="es-PY" sz="1400" dirty="0"/>
              <a:t>De procesos: 2021 y 2023</a:t>
            </a:r>
          </a:p>
          <a:p>
            <a:r>
              <a:rPr lang="es-PY" sz="1400" dirty="0"/>
              <a:t>Resultados: 2021 y </a:t>
            </a:r>
            <a:r>
              <a:rPr lang="es-PY" sz="1400" dirty="0" smtClean="0"/>
              <a:t>2023</a:t>
            </a:r>
            <a:endParaRPr lang="es-CR" sz="1400" dirty="0" smtClean="0"/>
          </a:p>
        </p:txBody>
      </p:sp>
      <p:sp>
        <p:nvSpPr>
          <p:cNvPr id="20" name="Rectángulo 19"/>
          <p:cNvSpPr/>
          <p:nvPr/>
        </p:nvSpPr>
        <p:spPr>
          <a:xfrm>
            <a:off x="6006780" y="3136790"/>
            <a:ext cx="20556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1400" dirty="0" smtClean="0"/>
              <a:t>Informes de evaluación</a:t>
            </a:r>
          </a:p>
          <a:p>
            <a:r>
              <a:rPr lang="es-PY" sz="1400" dirty="0"/>
              <a:t>De procesos: 2021 y 2023</a:t>
            </a:r>
          </a:p>
          <a:p>
            <a:r>
              <a:rPr lang="es-PY" sz="1400" dirty="0"/>
              <a:t>Resultados: 2021 y 2023</a:t>
            </a:r>
          </a:p>
          <a:p>
            <a:r>
              <a:rPr lang="es-PY" sz="1400" dirty="0"/>
              <a:t>Impacto: 2023</a:t>
            </a:r>
          </a:p>
        </p:txBody>
      </p:sp>
    </p:spTree>
    <p:extLst>
      <p:ext uri="{BB962C8B-B14F-4D97-AF65-F5344CB8AC3E}">
        <p14:creationId xmlns:p14="http://schemas.microsoft.com/office/powerpoint/2010/main" val="20397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/>
          <p:cNvSpPr txBox="1"/>
          <p:nvPr/>
        </p:nvSpPr>
        <p:spPr>
          <a:xfrm>
            <a:off x="2241962" y="1609306"/>
            <a:ext cx="4722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200" b="1" dirty="0" smtClean="0">
                <a:solidFill>
                  <a:srgbClr val="002060"/>
                </a:solidFill>
                <a:cs typeface="Calibri"/>
              </a:rPr>
              <a:t>Agenda </a:t>
            </a:r>
            <a:r>
              <a:rPr lang="es-PY" sz="3200" b="1" dirty="0">
                <a:solidFill>
                  <a:srgbClr val="002060"/>
                </a:solidFill>
                <a:cs typeface="Calibri"/>
              </a:rPr>
              <a:t>de </a:t>
            </a:r>
            <a:endParaRPr lang="es-PY" sz="3200" b="1" dirty="0" smtClean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s-PY" sz="3200" b="1" dirty="0" smtClean="0">
                <a:solidFill>
                  <a:srgbClr val="002060"/>
                </a:solidFill>
                <a:cs typeface="Calibri"/>
              </a:rPr>
              <a:t>PRÓXIMAS DECISIONES</a:t>
            </a:r>
            <a:endParaRPr lang="es-PY" sz="32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35860" y="1642260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35860" y="2719167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sp>
        <p:nvSpPr>
          <p:cNvPr id="32" name="Rectángulo 21"/>
          <p:cNvSpPr/>
          <p:nvPr/>
        </p:nvSpPr>
        <p:spPr>
          <a:xfrm>
            <a:off x="553731" y="669090"/>
            <a:ext cx="8420388" cy="32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s-PY" sz="2000" b="1" dirty="0" smtClean="0">
                <a:solidFill>
                  <a:srgbClr val="002060"/>
                </a:solidFill>
              </a:rPr>
              <a:t>Siguientes pasos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pic>
        <p:nvPicPr>
          <p:cNvPr id="33" name="Imagen 49" descr="WALK-01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4" y="2156451"/>
            <a:ext cx="6338270" cy="1335276"/>
          </a:xfrm>
          <a:prstGeom prst="rect">
            <a:avLst/>
          </a:prstGeom>
        </p:spPr>
      </p:pic>
      <p:pic>
        <p:nvPicPr>
          <p:cNvPr id="34" name="Imagen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1" y="2678374"/>
            <a:ext cx="597799" cy="597799"/>
          </a:xfrm>
          <a:prstGeom prst="rect">
            <a:avLst/>
          </a:prstGeom>
        </p:spPr>
      </p:pic>
      <p:sp>
        <p:nvSpPr>
          <p:cNvPr id="35" name="Rectángulo 51"/>
          <p:cNvSpPr/>
          <p:nvPr/>
        </p:nvSpPr>
        <p:spPr>
          <a:xfrm>
            <a:off x="826487" y="3458576"/>
            <a:ext cx="2256498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Sesión 1 - 2021</a:t>
            </a:r>
            <a:endParaRPr lang="es-CR" sz="1050" b="1" dirty="0">
              <a:solidFill>
                <a:srgbClr val="002060"/>
              </a:solidFill>
              <a:latin typeface="Gotham Bold"/>
              <a:cs typeface="Gotham Bold"/>
            </a:endParaRPr>
          </a:p>
          <a:p>
            <a:pPr>
              <a:lnSpc>
                <a:spcPct val="80000"/>
              </a:lnSpc>
            </a:pPr>
            <a:endParaRPr lang="es-CR" sz="1050" dirty="0" smtClean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Aprobación del MdG marco</a:t>
            </a: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Aprobación del MS&amp;E</a:t>
            </a:r>
          </a:p>
          <a:p>
            <a:pPr>
              <a:lnSpc>
                <a:spcPct val="80000"/>
              </a:lnSpc>
            </a:pPr>
            <a:endParaRPr lang="es-CR" sz="1050" dirty="0" smtClean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Presentación del MdG territorial  </a:t>
            </a:r>
            <a:endParaRPr lang="es-PY" sz="1050" dirty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36" name="Rectángulo 52"/>
          <p:cNvSpPr/>
          <p:nvPr/>
        </p:nvSpPr>
        <p:spPr>
          <a:xfrm>
            <a:off x="3751087" y="3423983"/>
            <a:ext cx="1974477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Sesión 2 </a:t>
            </a:r>
            <a:r>
              <a:rPr lang="mr-IN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–</a:t>
            </a: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 2021</a:t>
            </a:r>
          </a:p>
          <a:p>
            <a:pPr>
              <a:lnSpc>
                <a:spcPct val="80000"/>
              </a:lnSpc>
            </a:pPr>
            <a:endParaRPr lang="es-CR" sz="1050" b="1" dirty="0">
              <a:solidFill>
                <a:srgbClr val="002060"/>
              </a:solidFill>
              <a:latin typeface="Gotham Bold"/>
              <a:cs typeface="Gotham Bold"/>
            </a:endParaRP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Aprobación del MdG territorial</a:t>
            </a:r>
          </a:p>
          <a:p>
            <a:pPr>
              <a:lnSpc>
                <a:spcPct val="80000"/>
              </a:lnSpc>
            </a:pPr>
            <a:endParaRPr lang="es-CR" sz="1050" dirty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Presentación de Oñondive </a:t>
            </a:r>
            <a:endParaRPr lang="mr-IN" sz="1050" dirty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>
              <a:lnSpc>
                <a:spcPct val="80000"/>
              </a:lnSpc>
            </a:pPr>
            <a:r>
              <a:rPr lang="es-CR" sz="1050" dirty="0" smtClean="0">
                <a:solidFill>
                  <a:schemeClr val="accent3">
                    <a:lumMod val="50000"/>
                  </a:schemeClr>
                </a:solidFill>
                <a:latin typeface="Gotham Medium"/>
                <a:cs typeface="Gotham Medium"/>
              </a:rPr>
              <a:t>Guia de Servicios</a:t>
            </a:r>
          </a:p>
        </p:txBody>
      </p:sp>
      <p:cxnSp>
        <p:nvCxnSpPr>
          <p:cNvPr id="37" name="Conector recto 56"/>
          <p:cNvCxnSpPr/>
          <p:nvPr/>
        </p:nvCxnSpPr>
        <p:spPr>
          <a:xfrm flipV="1">
            <a:off x="935664" y="3280243"/>
            <a:ext cx="7101800" cy="2612"/>
          </a:xfrm>
          <a:prstGeom prst="line">
            <a:avLst/>
          </a:prstGeom>
          <a:ln w="19050" cmpd="sng">
            <a:solidFill>
              <a:srgbClr val="4472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58"/>
          <p:cNvCxnSpPr/>
          <p:nvPr/>
        </p:nvCxnSpPr>
        <p:spPr>
          <a:xfrm flipH="1" flipV="1">
            <a:off x="1934833" y="1796118"/>
            <a:ext cx="21486" cy="1675552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Imagen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49" y="1323491"/>
            <a:ext cx="597799" cy="597799"/>
          </a:xfrm>
          <a:prstGeom prst="rect">
            <a:avLst/>
          </a:prstGeom>
        </p:spPr>
      </p:pic>
      <p:cxnSp>
        <p:nvCxnSpPr>
          <p:cNvPr id="40" name="Conector recto 60"/>
          <p:cNvCxnSpPr/>
          <p:nvPr/>
        </p:nvCxnSpPr>
        <p:spPr>
          <a:xfrm flipH="1" flipV="1">
            <a:off x="4733281" y="1952436"/>
            <a:ext cx="1" cy="1494564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Imagen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82" y="1721613"/>
            <a:ext cx="597799" cy="597799"/>
          </a:xfrm>
          <a:prstGeom prst="rect">
            <a:avLst/>
          </a:prstGeom>
        </p:spPr>
      </p:pic>
      <p:pic>
        <p:nvPicPr>
          <p:cNvPr id="42" name="Imagen 63">
            <a:extLst>
              <a:ext uri="{FF2B5EF4-FFF2-40B4-BE49-F238E27FC236}">
                <a16:creationId xmlns:a16="http://schemas.microsoft.com/office/drawing/2014/main" id="{5EE1B47C-2FBA-0B42-B9F7-E419F6CD89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32" y="2688496"/>
            <a:ext cx="597799" cy="597799"/>
          </a:xfrm>
          <a:prstGeom prst="rect">
            <a:avLst/>
          </a:prstGeom>
        </p:spPr>
      </p:pic>
      <p:sp>
        <p:nvSpPr>
          <p:cNvPr id="43" name="Rectángulo 64">
            <a:extLst>
              <a:ext uri="{FF2B5EF4-FFF2-40B4-BE49-F238E27FC236}">
                <a16:creationId xmlns:a16="http://schemas.microsoft.com/office/drawing/2014/main" id="{1E6F7AEF-767C-9748-8F39-4913B70F6A17}"/>
              </a:ext>
            </a:extLst>
          </p:cNvPr>
          <p:cNvSpPr/>
          <p:nvPr/>
        </p:nvSpPr>
        <p:spPr>
          <a:xfrm>
            <a:off x="6556726" y="764642"/>
            <a:ext cx="2354257" cy="744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Lanzamiento de “Oñondive </a:t>
            </a:r>
            <a:r>
              <a:rPr lang="mr-IN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–</a:t>
            </a: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 Guía de Servicios”</a:t>
            </a:r>
            <a:endParaRPr lang="es-CR" sz="1050" b="1" dirty="0">
              <a:solidFill>
                <a:srgbClr val="002060"/>
              </a:solidFill>
              <a:latin typeface="Gotham Bold"/>
              <a:cs typeface="Gotham Bold"/>
            </a:endParaRPr>
          </a:p>
          <a:p>
            <a:pPr>
              <a:lnSpc>
                <a:spcPct val="80000"/>
              </a:lnSpc>
            </a:pPr>
            <a:endParaRPr lang="es-CR" sz="1050" dirty="0" smtClean="0">
              <a:solidFill>
                <a:schemeClr val="accent3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>
              <a:lnSpc>
                <a:spcPct val="80000"/>
              </a:lnSpc>
            </a:pPr>
            <a:r>
              <a:rPr lang="es-CR" sz="1050" b="1" dirty="0">
                <a:solidFill>
                  <a:srgbClr val="002060"/>
                </a:solidFill>
                <a:latin typeface="Gotham Bold"/>
                <a:cs typeface="Gotham Bold"/>
              </a:rPr>
              <a:t>Inauguración de los </a:t>
            </a:r>
            <a:r>
              <a:rPr lang="es-CR" sz="1050" b="1" dirty="0" smtClean="0">
                <a:solidFill>
                  <a:srgbClr val="002060"/>
                </a:solidFill>
                <a:latin typeface="Gotham Bold"/>
                <a:cs typeface="Gotham Bold"/>
              </a:rPr>
              <a:t>Telecentros de “Orientaciones SPS"</a:t>
            </a:r>
            <a:endParaRPr lang="es-CR" sz="1050" b="1" dirty="0">
              <a:solidFill>
                <a:srgbClr val="002060"/>
              </a:solidFill>
              <a:latin typeface="Gotham Bold"/>
              <a:cs typeface="Gotham Bold"/>
            </a:endParaRPr>
          </a:p>
        </p:txBody>
      </p:sp>
      <p:pic>
        <p:nvPicPr>
          <p:cNvPr id="44" name="Imagen 66">
            <a:extLst>
              <a:ext uri="{FF2B5EF4-FFF2-40B4-BE49-F238E27FC236}">
                <a16:creationId xmlns:a16="http://schemas.microsoft.com/office/drawing/2014/main" id="{980B221C-3FC8-5E40-B302-173048D518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44" y="2702904"/>
            <a:ext cx="597799" cy="597799"/>
          </a:xfrm>
          <a:prstGeom prst="rect">
            <a:avLst/>
          </a:prstGeom>
        </p:spPr>
      </p:pic>
      <p:cxnSp>
        <p:nvCxnSpPr>
          <p:cNvPr id="45" name="Conector recto 67">
            <a:extLst>
              <a:ext uri="{FF2B5EF4-FFF2-40B4-BE49-F238E27FC236}">
                <a16:creationId xmlns:a16="http://schemas.microsoft.com/office/drawing/2014/main" id="{A4B02894-8D35-D641-9E02-32CDC6BB9C4D}"/>
              </a:ext>
            </a:extLst>
          </p:cNvPr>
          <p:cNvCxnSpPr/>
          <p:nvPr/>
        </p:nvCxnSpPr>
        <p:spPr>
          <a:xfrm flipH="1" flipV="1">
            <a:off x="7522671" y="1936553"/>
            <a:ext cx="5573" cy="1514636"/>
          </a:xfrm>
          <a:prstGeom prst="line">
            <a:avLst/>
          </a:prstGeom>
          <a:ln w="190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Imagen 6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71" y="1553040"/>
            <a:ext cx="597799" cy="5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169511" y="1993134"/>
            <a:ext cx="2858889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516155" y="214279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200" b="1" dirty="0">
                <a:solidFill>
                  <a:srgbClr val="002060"/>
                </a:solidFill>
                <a:cs typeface="Calibri"/>
              </a:rPr>
              <a:t>¡Muchas Gracias!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3169511" y="2850656"/>
            <a:ext cx="2858889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6" y="2102146"/>
            <a:ext cx="4529471" cy="1388064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039851" y="1606031"/>
            <a:ext cx="49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>
                <a:solidFill>
                  <a:srgbClr val="002060"/>
                </a:solidFill>
                <a:cs typeface="Calibri"/>
              </a:rPr>
              <a:t>Exposición </a:t>
            </a:r>
            <a:r>
              <a:rPr lang="es-PY" sz="2800" b="1" dirty="0">
                <a:solidFill>
                  <a:srgbClr val="002060"/>
                </a:solidFill>
                <a:cs typeface="Calibri"/>
              </a:rPr>
              <a:t>de avances </a:t>
            </a:r>
            <a:r>
              <a:rPr lang="es-PY" sz="2800" b="1" dirty="0" smtClean="0">
                <a:solidFill>
                  <a:srgbClr val="002060"/>
                </a:solidFill>
                <a:cs typeface="Calibri"/>
              </a:rPr>
              <a:t>de</a:t>
            </a:r>
            <a:endParaRPr lang="es-PY" sz="2800" b="1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46492" y="1578464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98492777-34DD-4356-8A78-4AED86273606}"/>
              </a:ext>
            </a:extLst>
          </p:cNvPr>
          <p:cNvCxnSpPr/>
          <p:nvPr/>
        </p:nvCxnSpPr>
        <p:spPr>
          <a:xfrm>
            <a:off x="2446492" y="3490210"/>
            <a:ext cx="4320000" cy="1775"/>
          </a:xfrm>
          <a:prstGeom prst="straightConnector1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525751" y="1412715"/>
            <a:ext cx="2466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b="1" dirty="0" smtClean="0">
                <a:solidFill>
                  <a:srgbClr val="002060"/>
                </a:solidFill>
              </a:rPr>
              <a:t>Los equipos interinstitucionales trabajan en </a:t>
            </a:r>
          </a:p>
          <a:p>
            <a:pPr algn="ctr"/>
            <a:r>
              <a:rPr lang="es-PY" sz="2000" b="1" dirty="0" smtClean="0">
                <a:solidFill>
                  <a:srgbClr val="002060"/>
                </a:solidFill>
              </a:rPr>
              <a:t>5 líneas para poner en marcha el SPS y lograr RESULTADOS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09" y="538045"/>
            <a:ext cx="6021613" cy="45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273093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293832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80" t="-1894"/>
          <a:stretch/>
        </p:blipFill>
        <p:spPr>
          <a:xfrm>
            <a:off x="8219760" y="4266954"/>
            <a:ext cx="874304" cy="507498"/>
          </a:xfrm>
          <a:prstGeom prst="rect">
            <a:avLst/>
          </a:prstGeom>
        </p:spPr>
      </p:pic>
      <p:sp>
        <p:nvSpPr>
          <p:cNvPr id="32" name="Rectángulo 31"/>
          <p:cNvSpPr/>
          <p:nvPr/>
        </p:nvSpPr>
        <p:spPr>
          <a:xfrm>
            <a:off x="2463143" y="2482865"/>
            <a:ext cx="443308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Algunos de los</a:t>
            </a:r>
          </a:p>
          <a:p>
            <a:pPr algn="ctr"/>
            <a:r>
              <a:rPr lang="es-PY" sz="2400" b="1" dirty="0" smtClean="0">
                <a:solidFill>
                  <a:srgbClr val="002060"/>
                </a:solidFill>
              </a:rPr>
              <a:t>RESULTADOS ESPERADOS a nivel nacional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66" y="133222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56943" y="1534871"/>
            <a:ext cx="1698599" cy="1987856"/>
          </a:xfrm>
          <a:prstGeom prst="rect">
            <a:avLst/>
          </a:prstGeom>
          <a:solidFill>
            <a:srgbClr val="D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14"/>
          <p:cNvSpPr/>
          <p:nvPr/>
        </p:nvSpPr>
        <p:spPr>
          <a:xfrm>
            <a:off x="6588720" y="2557912"/>
            <a:ext cx="1426024" cy="964815"/>
          </a:xfrm>
          <a:prstGeom prst="rect">
            <a:avLst/>
          </a:prstGeom>
          <a:solidFill>
            <a:srgbClr val="CD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597391" y="1534871"/>
            <a:ext cx="1426024" cy="964815"/>
          </a:xfrm>
          <a:prstGeom prst="rect">
            <a:avLst/>
          </a:prstGeom>
          <a:solidFill>
            <a:srgbClr val="CD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" y="826975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0 a 4 años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88720" y="2701765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solidFill>
                  <a:srgbClr val="002060"/>
                </a:solidFill>
                <a:cs typeface="Calibri"/>
              </a:rPr>
              <a:t>84,7%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6" y="1117790"/>
            <a:ext cx="1880616" cy="18806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267" y="2995112"/>
            <a:ext cx="1366387" cy="1366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42" y="1476629"/>
            <a:ext cx="1369886" cy="136988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782881" y="1810720"/>
            <a:ext cx="1872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</a:p>
          <a:p>
            <a:pPr algn="ctr">
              <a:lnSpc>
                <a:spcPct val="150000"/>
              </a:lnSpc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Nacidos vivos </a:t>
            </a:r>
          </a:p>
          <a:p>
            <a:pPr algn="ctr">
              <a:lnSpc>
                <a:spcPct val="150000"/>
              </a:lnSpc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con 4 consultas prenatales o más*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97391" y="1691328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>
                <a:solidFill>
                  <a:srgbClr val="002060"/>
                </a:solidFill>
                <a:cs typeface="Calibri"/>
              </a:rPr>
              <a:t>83,0</a:t>
            </a:r>
            <a:r>
              <a:rPr lang="es-MX" sz="1400" dirty="0" smtClean="0">
                <a:solidFill>
                  <a:srgbClr val="002060"/>
                </a:solidFill>
                <a:cs typeface="Calibri"/>
              </a:rPr>
              <a:t>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8823" y="4592532"/>
            <a:ext cx="47221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MX" sz="900" i="1" dirty="0">
                <a:solidFill>
                  <a:srgbClr val="002060"/>
                </a:solidFill>
                <a:cs typeface="Calibri"/>
              </a:rPr>
              <a:t>*Porcentaje de nacidos vivos registrados que tuvieron al menos 4 consultas prenatales.</a:t>
            </a:r>
          </a:p>
        </p:txBody>
      </p:sp>
    </p:spTree>
    <p:extLst>
      <p:ext uri="{BB962C8B-B14F-4D97-AF65-F5344CB8AC3E}">
        <p14:creationId xmlns:p14="http://schemas.microsoft.com/office/powerpoint/2010/main" val="34152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19609" y="1560096"/>
            <a:ext cx="1698599" cy="19872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14"/>
          <p:cNvSpPr/>
          <p:nvPr/>
        </p:nvSpPr>
        <p:spPr>
          <a:xfrm>
            <a:off x="6551386" y="2574053"/>
            <a:ext cx="1426024" cy="970436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560057" y="1560097"/>
            <a:ext cx="1426024" cy="9648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" y="826975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5 a 13 años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51386" y="2697115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86,0%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24099" y="1841319"/>
            <a:ext cx="173565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</a:t>
            </a:r>
          </a:p>
          <a:p>
            <a:pPr algn="ctr">
              <a:lnSpc>
                <a:spcPct val="150000"/>
              </a:lnSpc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Niñas y niños </a:t>
            </a:r>
          </a:p>
          <a:p>
            <a:pPr algn="ctr">
              <a:lnSpc>
                <a:spcPct val="150000"/>
              </a:lnSpc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de 5 a 13 años matriculados*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0663" y="1708482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82,0%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21" y="2044956"/>
            <a:ext cx="1849690" cy="184969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8" y="1127761"/>
            <a:ext cx="1696686" cy="169668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476588" y="4589289"/>
            <a:ext cx="4630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*Porcentaje niñas y niños  de 5 a 13 años matriculados en instituciones educativas oficiales, privadas subvencionadas y  privada del sistema educativo, con relación a la población de 5 a 13 años.</a:t>
            </a:r>
          </a:p>
        </p:txBody>
      </p:sp>
    </p:spTree>
    <p:extLst>
      <p:ext uri="{BB962C8B-B14F-4D97-AF65-F5344CB8AC3E}">
        <p14:creationId xmlns:p14="http://schemas.microsoft.com/office/powerpoint/2010/main" val="252003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861582" y="1536072"/>
            <a:ext cx="1698599" cy="1987200"/>
          </a:xfrm>
          <a:prstGeom prst="rect">
            <a:avLst/>
          </a:prstGeom>
          <a:solidFill>
            <a:srgbClr val="B6C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14"/>
          <p:cNvSpPr/>
          <p:nvPr/>
        </p:nvSpPr>
        <p:spPr>
          <a:xfrm>
            <a:off x="6593359" y="2550029"/>
            <a:ext cx="1426024" cy="973243"/>
          </a:xfrm>
          <a:prstGeom prst="rect">
            <a:avLst/>
          </a:prstGeom>
          <a:solidFill>
            <a:srgbClr val="A2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602030" y="1536073"/>
            <a:ext cx="1426024" cy="964800"/>
          </a:xfrm>
          <a:prstGeom prst="rect">
            <a:avLst/>
          </a:prstGeom>
          <a:solidFill>
            <a:srgbClr val="A2C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" y="826975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14 a 17 años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95645" y="2692367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69,0%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77635" y="1778096"/>
            <a:ext cx="187292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Adolescentes</a:t>
            </a:r>
          </a:p>
          <a:p>
            <a:pPr algn="ctr">
              <a:lnSpc>
                <a:spcPct val="150000"/>
              </a:lnSpc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de 14 a 17 años matriculados*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602636" y="1704120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62,7%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81" y="1476778"/>
            <a:ext cx="2209050" cy="220905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02482" y="4589809"/>
            <a:ext cx="46043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*Porcentaje de estudiantes de 14 a 17 años matriculados en instituciones educativas oficiales, privadas subvencionadas y de gestión privada del sistema educativo, respecto a la población de 14 a 17 años.</a:t>
            </a:r>
          </a:p>
        </p:txBody>
      </p:sp>
    </p:spTree>
    <p:extLst>
      <p:ext uri="{BB962C8B-B14F-4D97-AF65-F5344CB8AC3E}">
        <p14:creationId xmlns:p14="http://schemas.microsoft.com/office/powerpoint/2010/main" val="6050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4903676" y="1600885"/>
            <a:ext cx="1757689" cy="1987200"/>
          </a:xfrm>
          <a:prstGeom prst="rect">
            <a:avLst/>
          </a:prstGeom>
          <a:solidFill>
            <a:srgbClr val="EDD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5" name="Rectángulo 14"/>
          <p:cNvSpPr/>
          <p:nvPr/>
        </p:nvSpPr>
        <p:spPr>
          <a:xfrm>
            <a:off x="6702485" y="2613797"/>
            <a:ext cx="1426024" cy="964800"/>
          </a:xfrm>
          <a:prstGeom prst="rect">
            <a:avLst/>
          </a:prstGeom>
          <a:solidFill>
            <a:srgbClr val="E8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9" name="Rectángulo 8"/>
          <p:cNvSpPr/>
          <p:nvPr/>
        </p:nvSpPr>
        <p:spPr>
          <a:xfrm>
            <a:off x="6712948" y="1600886"/>
            <a:ext cx="1426024" cy="964800"/>
          </a:xfrm>
          <a:prstGeom prst="rect">
            <a:avLst/>
          </a:prstGeom>
          <a:solidFill>
            <a:srgbClr val="E8C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3" y="826975"/>
            <a:ext cx="3609910" cy="361696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66" y="4450074"/>
            <a:ext cx="1285997" cy="61386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812" y="4470813"/>
            <a:ext cx="1831003" cy="442162"/>
          </a:xfrm>
          <a:prstGeom prst="rect">
            <a:avLst/>
          </a:prstGeom>
        </p:spPr>
      </p:pic>
      <p:pic>
        <p:nvPicPr>
          <p:cNvPr id="91" name="Imagen 6">
            <a:extLst>
              <a:ext uri="{FF2B5EF4-FFF2-40B4-BE49-F238E27FC236}">
                <a16:creationId xmlns:a16="http://schemas.microsoft.com/office/drawing/2014/main" id="{FB06BB45-D168-4E87-89CD-DA39DBB440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580" t="-1894"/>
          <a:stretch/>
        </p:blipFill>
        <p:spPr>
          <a:xfrm>
            <a:off x="8219760" y="4443935"/>
            <a:ext cx="874304" cy="507498"/>
          </a:xfrm>
          <a:prstGeom prst="rect">
            <a:avLst/>
          </a:prstGeom>
        </p:spPr>
      </p:pic>
      <p:sp>
        <p:nvSpPr>
          <p:cNvPr id="6" name="Rectángulo 31"/>
          <p:cNvSpPr/>
          <p:nvPr/>
        </p:nvSpPr>
        <p:spPr>
          <a:xfrm>
            <a:off x="635037" y="582297"/>
            <a:ext cx="7889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000" b="1" dirty="0" smtClean="0">
                <a:solidFill>
                  <a:srgbClr val="002060"/>
                </a:solidFill>
              </a:rPr>
              <a:t>18 a 29 años</a:t>
            </a:r>
            <a:endParaRPr lang="es-PY" sz="20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01840" y="2742836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META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AL 2023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27,0%</a:t>
            </a:r>
            <a:endParaRPr lang="es-CR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895906" y="1845027"/>
            <a:ext cx="1787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INDICADOR </a:t>
            </a:r>
            <a:endParaRPr lang="es-MX" sz="1400" b="1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s-PY" sz="1400" dirty="0" smtClean="0">
                <a:solidFill>
                  <a:srgbClr val="002060"/>
                </a:solidFill>
                <a:cs typeface="Calibri"/>
              </a:rPr>
              <a:t>Jóvenes </a:t>
            </a:r>
            <a:r>
              <a:rPr lang="es-PY" sz="1400" dirty="0">
                <a:solidFill>
                  <a:srgbClr val="002060"/>
                </a:solidFill>
                <a:cs typeface="Calibri"/>
              </a:rPr>
              <a:t>de 18 a 29 años que ha concluido cursos de capacitación laboral</a:t>
            </a:r>
            <a:r>
              <a:rPr lang="es-PY" sz="1400" dirty="0" smtClean="0">
                <a:solidFill>
                  <a:srgbClr val="002060"/>
                </a:solidFill>
                <a:cs typeface="Calibri"/>
              </a:rPr>
              <a:t>* </a:t>
            </a:r>
            <a:endParaRPr lang="es-PY" sz="14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713554" y="1749269"/>
            <a:ext cx="1426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b="1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LÍNEA </a:t>
            </a: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cs typeface="Calibri"/>
              </a:rPr>
              <a:t>DE BASE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MX" sz="1400" dirty="0" smtClean="0">
                <a:solidFill>
                  <a:srgbClr val="002060"/>
                </a:solidFill>
                <a:cs typeface="Calibri"/>
              </a:rPr>
              <a:t>24,4%</a:t>
            </a:r>
            <a:endParaRPr lang="es-MX" sz="1400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69" y="1600886"/>
            <a:ext cx="1998085" cy="19980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72532" y="4593911"/>
            <a:ext cx="463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PY" sz="900" i="1" dirty="0">
                <a:solidFill>
                  <a:srgbClr val="002060"/>
                </a:solidFill>
                <a:cs typeface="Calibri"/>
              </a:rPr>
              <a:t>*Porcentaje de población de 18 a 29 años que no está cursando ni está graduada en estudios de nivel terciario o universitario que ha concluido cursos de capacitación laboral.</a:t>
            </a:r>
          </a:p>
        </p:txBody>
      </p:sp>
    </p:spTree>
    <p:extLst>
      <p:ext uri="{BB962C8B-B14F-4D97-AF65-F5344CB8AC3E}">
        <p14:creationId xmlns:p14="http://schemas.microsoft.com/office/powerpoint/2010/main" val="4010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20263</TotalTime>
  <Words>729</Words>
  <Application>Microsoft Office PowerPoint</Application>
  <PresentationFormat>Presentación en pantalla (16:9)</PresentationFormat>
  <Paragraphs>156</Paragraphs>
  <Slides>24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Gotham Bold</vt:lpstr>
      <vt:lpstr>Gotham Medium</vt:lpstr>
      <vt:lpstr>Wingdings</vt:lpstr>
      <vt:lpstr>Tema de Office</vt:lpstr>
      <vt:lpstr>Reunión de Ministros del Gabinete Social de la Presidencia de la República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Gabinete Social</dc:creator>
  <cp:lastModifiedBy>Hewlett-Packard Company</cp:lastModifiedBy>
  <cp:revision>497</cp:revision>
  <dcterms:created xsi:type="dcterms:W3CDTF">2012-07-30T22:48:03Z</dcterms:created>
  <dcterms:modified xsi:type="dcterms:W3CDTF">2020-11-30T11:52:26Z</dcterms:modified>
</cp:coreProperties>
</file>