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9144000" cx="6858000"/>
  <p:notesSz cx="6735750" cy="9866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0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0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1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1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12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12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3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13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4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14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5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15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16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3" name="Google Shape;553;p16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4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5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6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7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7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8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8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9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9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10992" y="4093698"/>
            <a:ext cx="137932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PY" sz="11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Déficit en el desarrollo infantil temprano de 0 a 4 años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2096137" y="2112585"/>
            <a:ext cx="1499803" cy="938719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PY" sz="11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Limitaciones en el desarrollo evolutivo de niñas y niños de manera integral y oportuna.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4019889" y="2600761"/>
            <a:ext cx="2729813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Condiciones desfavorables para el desarrollo socioafectivo de niñas y niños con déficit de pautas de crianza (CD 3)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4019889" y="1349517"/>
            <a:ext cx="2729815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atención para la detección y tratamiento de niñas y niños con discapacidad (CD 1)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4019890" y="5024718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Niñas y Niños en situación de trabajo infantil, forzoso y situación de calle (CD 2)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4019889" y="4348567"/>
            <a:ext cx="2729814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Debilidad en mecanismos de inscripción registro y cedulación de niñas y niños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1)</a:t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4008820" y="2045504"/>
            <a:ext cx="272363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Limitada cobertura de servicios para el desarrollo infantil temprano (CD 2)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4022978" y="3301076"/>
            <a:ext cx="2723634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Limitada cobertura de servicios para el desarrollo infantil temprano (CD 4)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086182" y="5741702"/>
            <a:ext cx="1499802" cy="1107996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Deficiente protección de niñas y niños en su derecho a la identidad y el abordaje en situaciones de riesgo. </a:t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4013022" y="6048251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atención para el abordaje en violencia, abuso sexual y trata de personas (CD 4)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4013022" y="6739520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Ausencia de estrategias multidisciplinarias e interinstitucionales en el consumo de drogas en el hogar y el entorno (CD 5)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013022" y="7407055"/>
            <a:ext cx="2729812" cy="769441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Ausencia de articulación interinstitucional, multidisciplinaria a niñas y niños afectados por situaciones de riesgos o emergencia ambiental o de otro tipo (CD 6)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559771" y="2637358"/>
            <a:ext cx="469868" cy="3701658"/>
          </a:xfrm>
          <a:prstGeom prst="leftBrace">
            <a:avLst>
              <a:gd fmla="val 58804" name="adj1"/>
              <a:gd fmla="val 50000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3724898" y="4810245"/>
            <a:ext cx="231581" cy="3023939"/>
          </a:xfrm>
          <a:prstGeom prst="leftBrace">
            <a:avLst>
              <a:gd fmla="val 39386" name="adj1"/>
              <a:gd fmla="val 49741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3773545" y="1596598"/>
            <a:ext cx="182934" cy="2008325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0 A 4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4019889" y="5526259"/>
            <a:ext cx="2712566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Niñas y Niños alejados, separados de su entorno familiar original (CD 3)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2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22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22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22"/>
          <p:cNvSpPr txBox="1"/>
          <p:nvPr/>
        </p:nvSpPr>
        <p:spPr>
          <a:xfrm>
            <a:off x="246021" y="2892831"/>
            <a:ext cx="137932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Calidad de vida disminuida de adultos de 30 a 59 años</a:t>
            </a:r>
            <a:endParaRPr/>
          </a:p>
        </p:txBody>
      </p:sp>
      <p:sp>
        <p:nvSpPr>
          <p:cNvPr id="363" name="Google Shape;363;p22"/>
          <p:cNvSpPr/>
          <p:nvPr/>
        </p:nvSpPr>
        <p:spPr>
          <a:xfrm>
            <a:off x="1566821" y="2202953"/>
            <a:ext cx="334625" cy="2031694"/>
          </a:xfrm>
          <a:prstGeom prst="leftBrace">
            <a:avLst>
              <a:gd fmla="val 73773" name="adj1"/>
              <a:gd fmla="val 50000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2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22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2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30 A 59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22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2"/>
          <p:cNvSpPr/>
          <p:nvPr/>
        </p:nvSpPr>
        <p:spPr>
          <a:xfrm>
            <a:off x="1939927" y="3662272"/>
            <a:ext cx="1482139" cy="1107996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Poca promoción del desarrollo cultural y de espacios para la recreación y el deporte para personas adultas.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22"/>
          <p:cNvSpPr/>
          <p:nvPr/>
        </p:nvSpPr>
        <p:spPr>
          <a:xfrm>
            <a:off x="3927520" y="4302618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Escaso fomento de actividades recreativas y deportivas de las personas adultas (CD 2)</a:t>
            </a:r>
            <a:endParaRPr/>
          </a:p>
        </p:txBody>
      </p:sp>
      <p:sp>
        <p:nvSpPr>
          <p:cNvPr id="370" name="Google Shape;370;p22"/>
          <p:cNvSpPr/>
          <p:nvPr/>
        </p:nvSpPr>
        <p:spPr>
          <a:xfrm>
            <a:off x="3927520" y="3785383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Escaso fomento de la expresión artística y cultural de las personas adultas (CD 1)</a:t>
            </a:r>
            <a:endParaRPr/>
          </a:p>
        </p:txBody>
      </p:sp>
      <p:sp>
        <p:nvSpPr>
          <p:cNvPr id="371" name="Google Shape;371;p22"/>
          <p:cNvSpPr/>
          <p:nvPr/>
        </p:nvSpPr>
        <p:spPr>
          <a:xfrm>
            <a:off x="3623269" y="3877948"/>
            <a:ext cx="265771" cy="716359"/>
          </a:xfrm>
          <a:prstGeom prst="leftBrace">
            <a:avLst>
              <a:gd fmla="val 28850" name="adj1"/>
              <a:gd fmla="val 49741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22"/>
          <p:cNvSpPr/>
          <p:nvPr/>
        </p:nvSpPr>
        <p:spPr>
          <a:xfrm>
            <a:off x="7087709" y="4771040"/>
            <a:ext cx="3429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22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22"/>
          <p:cNvSpPr/>
          <p:nvPr/>
        </p:nvSpPr>
        <p:spPr>
          <a:xfrm>
            <a:off x="1939927" y="1850218"/>
            <a:ext cx="1482139" cy="769441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Insuficientes condiciones socio económicas de las personas adultas.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22"/>
          <p:cNvSpPr/>
          <p:nvPr/>
        </p:nvSpPr>
        <p:spPr>
          <a:xfrm>
            <a:off x="3621627" y="1537616"/>
            <a:ext cx="243385" cy="1544907"/>
          </a:xfrm>
          <a:prstGeom prst="leftBrace">
            <a:avLst>
              <a:gd fmla="val 39386" name="adj1"/>
              <a:gd fmla="val 49741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22"/>
          <p:cNvSpPr/>
          <p:nvPr/>
        </p:nvSpPr>
        <p:spPr>
          <a:xfrm>
            <a:off x="3911070" y="2290824"/>
            <a:ext cx="273524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apoyo a pequeños productores agropecuarios (CD 8)</a:t>
            </a:r>
            <a:endParaRPr/>
          </a:p>
        </p:txBody>
      </p:sp>
      <p:sp>
        <p:nvSpPr>
          <p:cNvPr id="377" name="Google Shape;377;p22"/>
          <p:cNvSpPr/>
          <p:nvPr/>
        </p:nvSpPr>
        <p:spPr>
          <a:xfrm>
            <a:off x="3917974" y="135357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vigilancia de la legislación laboral y de la inspección (CD 6)</a:t>
            </a:r>
            <a:endParaRPr/>
          </a:p>
        </p:txBody>
      </p:sp>
      <p:sp>
        <p:nvSpPr>
          <p:cNvPr id="378" name="Google Shape;378;p22"/>
          <p:cNvSpPr/>
          <p:nvPr/>
        </p:nvSpPr>
        <p:spPr>
          <a:xfrm>
            <a:off x="3916503" y="1814200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Dificultad en el acceso e Insuficiente tecnología innovadora de producción (CD 7)</a:t>
            </a:r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3922087" y="2761387"/>
            <a:ext cx="273524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oportunidades generadoras de ingresos (CD 9)</a:t>
            </a:r>
            <a:endParaRPr/>
          </a:p>
        </p:txBody>
      </p:sp>
      <p:sp>
        <p:nvSpPr>
          <p:cNvPr id="380" name="Google Shape;380;p22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381" name="Google Shape;381;p22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3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23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23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23"/>
          <p:cNvSpPr txBox="1"/>
          <p:nvPr/>
        </p:nvSpPr>
        <p:spPr>
          <a:xfrm>
            <a:off x="162929" y="3221248"/>
            <a:ext cx="1379322" cy="938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 acceso al ejercicio de los derechos e intereses de las personas de 60 años y más</a:t>
            </a:r>
            <a:endParaRPr/>
          </a:p>
        </p:txBody>
      </p:sp>
      <p:sp>
        <p:nvSpPr>
          <p:cNvPr id="390" name="Google Shape;390;p23"/>
          <p:cNvSpPr txBox="1"/>
          <p:nvPr/>
        </p:nvSpPr>
        <p:spPr>
          <a:xfrm>
            <a:off x="2037897" y="2014300"/>
            <a:ext cx="1490971" cy="938719"/>
          </a:xfrm>
          <a:prstGeom prst="rect">
            <a:avLst/>
          </a:prstGeom>
          <a:solidFill>
            <a:srgbClr val="002060">
              <a:alpha val="1882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Persona Adulta Mayor (PAM) con limitado acceso a servicios estatales de atención integral.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23"/>
          <p:cNvSpPr/>
          <p:nvPr/>
        </p:nvSpPr>
        <p:spPr>
          <a:xfrm>
            <a:off x="3965157" y="1312586"/>
            <a:ext cx="2729815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Insuficiente y débil atención primaria en salud para la cobertura de servicios de salud estatal especializados (CD 1)</a:t>
            </a:r>
            <a:endParaRPr/>
          </a:p>
        </p:txBody>
      </p:sp>
      <p:sp>
        <p:nvSpPr>
          <p:cNvPr id="392" name="Google Shape;392;p23"/>
          <p:cNvSpPr/>
          <p:nvPr/>
        </p:nvSpPr>
        <p:spPr>
          <a:xfrm>
            <a:off x="3965949" y="1979345"/>
            <a:ext cx="2729814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Limitados programas estatales alimentarios y nutricionales (CD 2)</a:t>
            </a:r>
            <a:endParaRPr/>
          </a:p>
        </p:txBody>
      </p:sp>
      <p:sp>
        <p:nvSpPr>
          <p:cNvPr id="393" name="Google Shape;393;p23"/>
          <p:cNvSpPr/>
          <p:nvPr/>
        </p:nvSpPr>
        <p:spPr>
          <a:xfrm>
            <a:off x="3965157" y="2475501"/>
            <a:ext cx="272363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Limitada oferta de modalidades estatales de atención y cuidado (CD 3)</a:t>
            </a:r>
            <a:endParaRPr/>
          </a:p>
        </p:txBody>
      </p:sp>
      <p:sp>
        <p:nvSpPr>
          <p:cNvPr id="394" name="Google Shape;394;p23"/>
          <p:cNvSpPr/>
          <p:nvPr/>
        </p:nvSpPr>
        <p:spPr>
          <a:xfrm>
            <a:off x="3975197" y="4556121"/>
            <a:ext cx="271359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Información poco oportuna para los que están edad de retiro (CD 2)</a:t>
            </a:r>
            <a:endParaRPr/>
          </a:p>
        </p:txBody>
      </p:sp>
      <p:sp>
        <p:nvSpPr>
          <p:cNvPr id="395" name="Google Shape;395;p23"/>
          <p:cNvSpPr/>
          <p:nvPr/>
        </p:nvSpPr>
        <p:spPr>
          <a:xfrm>
            <a:off x="3958980" y="5046457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Déficit de identificación de las personas que se aproximan a la edad de jubilación (CD 3) </a:t>
            </a:r>
            <a:endParaRPr/>
          </a:p>
        </p:txBody>
      </p:sp>
      <p:sp>
        <p:nvSpPr>
          <p:cNvPr id="396" name="Google Shape;396;p23"/>
          <p:cNvSpPr/>
          <p:nvPr/>
        </p:nvSpPr>
        <p:spPr>
          <a:xfrm>
            <a:off x="2037897" y="4751773"/>
            <a:ext cx="1482139" cy="938719"/>
          </a:xfrm>
          <a:prstGeom prst="rect">
            <a:avLst/>
          </a:prstGeom>
          <a:solidFill>
            <a:srgbClr val="002060">
              <a:alpha val="1882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Dependencia económica e ingresos insuficientes para cubrir sus necesidades básicas.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23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23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23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60 AÑOS Y MÁS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23"/>
          <p:cNvSpPr/>
          <p:nvPr/>
        </p:nvSpPr>
        <p:spPr>
          <a:xfrm>
            <a:off x="3969144" y="4068674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Inadecuada gestión de pago oportuno de pensiones contributivas (CD 1)</a:t>
            </a:r>
            <a:endParaRPr/>
          </a:p>
        </p:txBody>
      </p:sp>
      <p:sp>
        <p:nvSpPr>
          <p:cNvPr id="401" name="Google Shape;401;p23"/>
          <p:cNvSpPr/>
          <p:nvPr/>
        </p:nvSpPr>
        <p:spPr>
          <a:xfrm>
            <a:off x="3958980" y="2971657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 y limitado acceso de programas estatales de alfabetización y mejoramiento del nivel educativo (CD 4) </a:t>
            </a:r>
            <a:endParaRPr/>
          </a:p>
        </p:txBody>
      </p:sp>
      <p:sp>
        <p:nvSpPr>
          <p:cNvPr id="402" name="Google Shape;402;p23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23"/>
          <p:cNvSpPr/>
          <p:nvPr/>
        </p:nvSpPr>
        <p:spPr>
          <a:xfrm>
            <a:off x="3958980" y="6036646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Débiles propuestas sobre el sistema de jubilaciones y pensiones de salud (CD 5) </a:t>
            </a: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3965157" y="554048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Limitada cobertura de las pensiones no contributivas (CD 4)</a:t>
            </a: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3680974" y="1458685"/>
            <a:ext cx="216696" cy="1964197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23"/>
          <p:cNvSpPr/>
          <p:nvPr/>
        </p:nvSpPr>
        <p:spPr>
          <a:xfrm>
            <a:off x="3682356" y="4241224"/>
            <a:ext cx="229732" cy="2033179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23"/>
          <p:cNvSpPr/>
          <p:nvPr/>
        </p:nvSpPr>
        <p:spPr>
          <a:xfrm>
            <a:off x="1697726" y="2416517"/>
            <a:ext cx="277062" cy="2717458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23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23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410" name="Google Shape;410;p23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4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24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24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24"/>
          <p:cNvSpPr txBox="1"/>
          <p:nvPr/>
        </p:nvSpPr>
        <p:spPr>
          <a:xfrm>
            <a:off x="64006" y="3645763"/>
            <a:ext cx="1379322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Condiciones inadecuadas para el ejercicio de los derechos de las personas de todas las edades</a:t>
            </a:r>
            <a:endParaRPr/>
          </a:p>
        </p:txBody>
      </p:sp>
      <p:sp>
        <p:nvSpPr>
          <p:cNvPr id="419" name="Google Shape;419;p24"/>
          <p:cNvSpPr txBox="1"/>
          <p:nvPr/>
        </p:nvSpPr>
        <p:spPr>
          <a:xfrm>
            <a:off x="2061228" y="1097241"/>
            <a:ext cx="1499803" cy="600164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 Déficit para el acceso al derecho a la identidad.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24"/>
          <p:cNvSpPr/>
          <p:nvPr/>
        </p:nvSpPr>
        <p:spPr>
          <a:xfrm>
            <a:off x="3939684" y="3993852"/>
            <a:ext cx="2729813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promoción de la ciudadanía sustantiva y el empoderamiento (CD 5) </a:t>
            </a:r>
            <a:endParaRPr/>
          </a:p>
        </p:txBody>
      </p:sp>
      <p:sp>
        <p:nvSpPr>
          <p:cNvPr id="421" name="Google Shape;421;p24"/>
          <p:cNvSpPr/>
          <p:nvPr/>
        </p:nvSpPr>
        <p:spPr>
          <a:xfrm>
            <a:off x="3949935" y="888496"/>
            <a:ext cx="272981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cobertura y calidad de servicios de cedulación (CD 1) </a:t>
            </a:r>
            <a:endParaRPr/>
          </a:p>
        </p:txBody>
      </p:sp>
      <p:sp>
        <p:nvSpPr>
          <p:cNvPr id="422" name="Google Shape;422;p24"/>
          <p:cNvSpPr/>
          <p:nvPr/>
        </p:nvSpPr>
        <p:spPr>
          <a:xfrm>
            <a:off x="3949936" y="1376382"/>
            <a:ext cx="2729814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promoción del derecho a la identidad  (CD 2) </a:t>
            </a:r>
            <a:endParaRPr/>
          </a:p>
        </p:txBody>
      </p:sp>
      <p:sp>
        <p:nvSpPr>
          <p:cNvPr id="423" name="Google Shape;423;p24"/>
          <p:cNvSpPr txBox="1"/>
          <p:nvPr/>
        </p:nvSpPr>
        <p:spPr>
          <a:xfrm>
            <a:off x="2041475" y="3415565"/>
            <a:ext cx="1499802" cy="769441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Obstáculos para la igualdad sustantiva entre hombres y mujeres.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24"/>
          <p:cNvSpPr/>
          <p:nvPr/>
        </p:nvSpPr>
        <p:spPr>
          <a:xfrm>
            <a:off x="3949936" y="4506530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Violencia de género contra las mujeres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(CD 6)</a:t>
            </a:r>
            <a:endParaRPr/>
          </a:p>
        </p:txBody>
      </p:sp>
      <p:sp>
        <p:nvSpPr>
          <p:cNvPr id="425" name="Google Shape;425;p24"/>
          <p:cNvSpPr/>
          <p:nvPr/>
        </p:nvSpPr>
        <p:spPr>
          <a:xfrm>
            <a:off x="3919974" y="5644613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Consulta libre, previa e informada no garantizada  (CD 1) </a:t>
            </a:r>
            <a:endParaRPr/>
          </a:p>
        </p:txBody>
      </p:sp>
      <p:sp>
        <p:nvSpPr>
          <p:cNvPr id="426" name="Google Shape;426;p24"/>
          <p:cNvSpPr/>
          <p:nvPr/>
        </p:nvSpPr>
        <p:spPr>
          <a:xfrm>
            <a:off x="2050307" y="5495047"/>
            <a:ext cx="1482139" cy="600164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Débil promoción de los derechos de los pueblos indígenas.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24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24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24"/>
          <p:cNvSpPr txBox="1"/>
          <p:nvPr/>
        </p:nvSpPr>
        <p:spPr>
          <a:xfrm>
            <a:off x="1577080" y="24883"/>
            <a:ext cx="37275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TODAS LAS EDADES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24"/>
          <p:cNvSpPr/>
          <p:nvPr/>
        </p:nvSpPr>
        <p:spPr>
          <a:xfrm>
            <a:off x="3939684" y="5010563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Dificultad en el acceso a financiamiento para emprendimientos (CD 7)</a:t>
            </a:r>
            <a:endParaRPr/>
          </a:p>
        </p:txBody>
      </p:sp>
      <p:sp>
        <p:nvSpPr>
          <p:cNvPr id="431" name="Google Shape;431;p24"/>
          <p:cNvSpPr/>
          <p:nvPr/>
        </p:nvSpPr>
        <p:spPr>
          <a:xfrm>
            <a:off x="3939685" y="3030133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Discriminación legal hacia las mujeres      (CD 3)</a:t>
            </a:r>
            <a:endParaRPr/>
          </a:p>
        </p:txBody>
      </p:sp>
      <p:sp>
        <p:nvSpPr>
          <p:cNvPr id="432" name="Google Shape;432;p24"/>
          <p:cNvSpPr/>
          <p:nvPr/>
        </p:nvSpPr>
        <p:spPr>
          <a:xfrm>
            <a:off x="3946066" y="3511270"/>
            <a:ext cx="272343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de cobertura de servicios articulados exclusivos para mujeres  (CD 4)</a:t>
            </a:r>
            <a:endParaRPr/>
          </a:p>
        </p:txBody>
      </p:sp>
      <p:sp>
        <p:nvSpPr>
          <p:cNvPr id="433" name="Google Shape;433;p24"/>
          <p:cNvSpPr/>
          <p:nvPr/>
        </p:nvSpPr>
        <p:spPr>
          <a:xfrm>
            <a:off x="3939685" y="2540310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promoción de la cultura de la conciliación  (CD 2)</a:t>
            </a:r>
            <a:endParaRPr/>
          </a:p>
        </p:txBody>
      </p:sp>
      <p:sp>
        <p:nvSpPr>
          <p:cNvPr id="434" name="Google Shape;434;p24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24"/>
          <p:cNvSpPr/>
          <p:nvPr/>
        </p:nvSpPr>
        <p:spPr>
          <a:xfrm>
            <a:off x="2036625" y="6852627"/>
            <a:ext cx="1482139" cy="938719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Insuficiente garantía de los derechos humanos de las personas con discapacidad.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4"/>
          <p:cNvSpPr/>
          <p:nvPr/>
        </p:nvSpPr>
        <p:spPr>
          <a:xfrm>
            <a:off x="3949936" y="6292340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Déficit en el acceso a tratamientos de las discapacidades (CD 1)</a:t>
            </a:r>
            <a:endParaRPr/>
          </a:p>
        </p:txBody>
      </p:sp>
      <p:sp>
        <p:nvSpPr>
          <p:cNvPr id="437" name="Google Shape;437;p24"/>
          <p:cNvSpPr/>
          <p:nvPr/>
        </p:nvSpPr>
        <p:spPr>
          <a:xfrm>
            <a:off x="3939684" y="6787579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medidas para la inclusión y autonomía (CD 2)</a:t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3939684" y="7624258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Incumplimiento de la cuota mínima de empleo  en el sector público (CD 4)</a:t>
            </a:r>
            <a:endParaRPr/>
          </a:p>
        </p:txBody>
      </p:sp>
      <p:sp>
        <p:nvSpPr>
          <p:cNvPr id="439" name="Google Shape;439;p24"/>
          <p:cNvSpPr/>
          <p:nvPr/>
        </p:nvSpPr>
        <p:spPr>
          <a:xfrm>
            <a:off x="3949938" y="7283113"/>
            <a:ext cx="2729812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cobertura y oferta (CD 3)</a:t>
            </a:r>
            <a:endParaRPr/>
          </a:p>
        </p:txBody>
      </p:sp>
      <p:sp>
        <p:nvSpPr>
          <p:cNvPr id="440" name="Google Shape;440;p24"/>
          <p:cNvSpPr/>
          <p:nvPr/>
        </p:nvSpPr>
        <p:spPr>
          <a:xfrm>
            <a:off x="1476418" y="1384694"/>
            <a:ext cx="499764" cy="5630134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24"/>
          <p:cNvSpPr/>
          <p:nvPr/>
        </p:nvSpPr>
        <p:spPr>
          <a:xfrm>
            <a:off x="3719647" y="1127230"/>
            <a:ext cx="200327" cy="547027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24"/>
          <p:cNvSpPr/>
          <p:nvPr/>
        </p:nvSpPr>
        <p:spPr>
          <a:xfrm>
            <a:off x="3701221" y="2250917"/>
            <a:ext cx="218753" cy="3021924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24"/>
          <p:cNvSpPr/>
          <p:nvPr/>
        </p:nvSpPr>
        <p:spPr>
          <a:xfrm>
            <a:off x="3690723" y="5590946"/>
            <a:ext cx="200327" cy="547027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24"/>
          <p:cNvSpPr/>
          <p:nvPr/>
        </p:nvSpPr>
        <p:spPr>
          <a:xfrm>
            <a:off x="3689127" y="6391497"/>
            <a:ext cx="201108" cy="1485261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24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24"/>
          <p:cNvSpPr/>
          <p:nvPr/>
        </p:nvSpPr>
        <p:spPr>
          <a:xfrm>
            <a:off x="3949936" y="2050840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Insuficiente promoción de una cultura para la igualdad entre mujeres y hombres (CD 1)</a:t>
            </a:r>
            <a:endParaRPr/>
          </a:p>
        </p:txBody>
      </p:sp>
      <p:sp>
        <p:nvSpPr>
          <p:cNvPr id="447" name="Google Shape;447;p24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448" name="Google Shape;448;p24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25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25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5" name="Google Shape;455;p25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25"/>
          <p:cNvSpPr txBox="1"/>
          <p:nvPr/>
        </p:nvSpPr>
        <p:spPr>
          <a:xfrm>
            <a:off x="33680" y="3850193"/>
            <a:ext cx="1379322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Condiciones inadecuadas para el ejercicio de los derechos de las personas de todas las edades</a:t>
            </a:r>
            <a:endParaRPr/>
          </a:p>
        </p:txBody>
      </p:sp>
      <p:sp>
        <p:nvSpPr>
          <p:cNvPr id="457" name="Google Shape;457;p25"/>
          <p:cNvSpPr txBox="1"/>
          <p:nvPr/>
        </p:nvSpPr>
        <p:spPr>
          <a:xfrm>
            <a:off x="1991302" y="921252"/>
            <a:ext cx="1499803" cy="938719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 Personas migrantes y víctimas de trata con déficit para el acceso al ejercicio de sus derechos.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25"/>
          <p:cNvSpPr/>
          <p:nvPr/>
        </p:nvSpPr>
        <p:spPr>
          <a:xfrm>
            <a:off x="3944305" y="3055069"/>
            <a:ext cx="2704428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e ineficientes servicios para proteger contra la violencia (CD 2) </a:t>
            </a:r>
            <a:endParaRPr/>
          </a:p>
        </p:txBody>
      </p:sp>
      <p:sp>
        <p:nvSpPr>
          <p:cNvPr id="459" name="Google Shape;459;p25"/>
          <p:cNvSpPr/>
          <p:nvPr/>
        </p:nvSpPr>
        <p:spPr>
          <a:xfrm>
            <a:off x="3940235" y="640367"/>
            <a:ext cx="272981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atención de la trata de personas (CD 1) </a:t>
            </a:r>
            <a:endParaRPr/>
          </a:p>
        </p:txBody>
      </p:sp>
      <p:sp>
        <p:nvSpPr>
          <p:cNvPr id="460" name="Google Shape;460;p25"/>
          <p:cNvSpPr/>
          <p:nvPr/>
        </p:nvSpPr>
        <p:spPr>
          <a:xfrm>
            <a:off x="3939550" y="1116886"/>
            <a:ext cx="272363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cobertura para la prevención del tráfico de migrantes (CD 2)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25"/>
          <p:cNvSpPr txBox="1"/>
          <p:nvPr/>
        </p:nvSpPr>
        <p:spPr>
          <a:xfrm>
            <a:off x="1991303" y="2646427"/>
            <a:ext cx="1499802" cy="769441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F. Insuficiente promoción de la cultura de paz en la población.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25"/>
          <p:cNvSpPr/>
          <p:nvPr/>
        </p:nvSpPr>
        <p:spPr>
          <a:xfrm>
            <a:off x="3926767" y="4062709"/>
            <a:ext cx="2729812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Falta de un Sistema Único de Salud (CD 2)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25"/>
          <p:cNvSpPr/>
          <p:nvPr/>
        </p:nvSpPr>
        <p:spPr>
          <a:xfrm>
            <a:off x="3913513" y="4846289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Debilitada red de servicios con el segundo nivel  (CD 4)</a:t>
            </a:r>
            <a:endParaRPr/>
          </a:p>
        </p:txBody>
      </p:sp>
      <p:sp>
        <p:nvSpPr>
          <p:cNvPr id="464" name="Google Shape;464;p25"/>
          <p:cNvSpPr/>
          <p:nvPr/>
        </p:nvSpPr>
        <p:spPr>
          <a:xfrm>
            <a:off x="2000133" y="4581822"/>
            <a:ext cx="1482139" cy="1107996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G. Insuficiente e ineficiente servicios de salud para la atención oportuna de las personas de todas las edades.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25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p25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25"/>
          <p:cNvSpPr txBox="1"/>
          <p:nvPr/>
        </p:nvSpPr>
        <p:spPr>
          <a:xfrm>
            <a:off x="1577080" y="24883"/>
            <a:ext cx="37275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TODAS LAS EDADES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25"/>
          <p:cNvSpPr/>
          <p:nvPr/>
        </p:nvSpPr>
        <p:spPr>
          <a:xfrm>
            <a:off x="3926767" y="3583330"/>
            <a:ext cx="2721966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promoción de la salud preventiva (CD 1) </a:t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>
            <a:off x="3926767" y="2077526"/>
            <a:ext cx="2736418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Escaso apoyo de la protección consular para emigrantes paraguayos (CB 4)</a:t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>
            <a:off x="3926767" y="2585770"/>
            <a:ext cx="2710214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promoción de la cultura de paz  (CD 1) </a:t>
            </a:r>
            <a:endParaRPr/>
          </a:p>
        </p:txBody>
      </p:sp>
      <p:sp>
        <p:nvSpPr>
          <p:cNvPr id="471" name="Google Shape;471;p25"/>
          <p:cNvSpPr/>
          <p:nvPr/>
        </p:nvSpPr>
        <p:spPr>
          <a:xfrm>
            <a:off x="3939658" y="1595170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cobertura para atención integral de retornados (CD 3) </a:t>
            </a:r>
            <a:endParaRPr/>
          </a:p>
        </p:txBody>
      </p:sp>
      <p:sp>
        <p:nvSpPr>
          <p:cNvPr id="472" name="Google Shape;472;p25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25"/>
          <p:cNvSpPr/>
          <p:nvPr/>
        </p:nvSpPr>
        <p:spPr>
          <a:xfrm>
            <a:off x="1991302" y="7193815"/>
            <a:ext cx="1482139" cy="430887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H. Ineficiente calidad del sistema educativo.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25"/>
          <p:cNvSpPr/>
          <p:nvPr/>
        </p:nvSpPr>
        <p:spPr>
          <a:xfrm>
            <a:off x="3913513" y="5333138"/>
            <a:ext cx="2728778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Demora en salud (CD5)</a:t>
            </a:r>
            <a:endParaRPr/>
          </a:p>
        </p:txBody>
      </p:sp>
      <p:sp>
        <p:nvSpPr>
          <p:cNvPr id="475" name="Google Shape;475;p25"/>
          <p:cNvSpPr/>
          <p:nvPr/>
        </p:nvSpPr>
        <p:spPr>
          <a:xfrm>
            <a:off x="3913513" y="5650710"/>
            <a:ext cx="2729812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atención integral (CD 6)</a:t>
            </a:r>
            <a:endParaRPr/>
          </a:p>
        </p:txBody>
      </p:sp>
      <p:sp>
        <p:nvSpPr>
          <p:cNvPr id="476" name="Google Shape;476;p25"/>
          <p:cNvSpPr/>
          <p:nvPr/>
        </p:nvSpPr>
        <p:spPr>
          <a:xfrm>
            <a:off x="3918921" y="4366379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cobertura y calidad del primer nivel de atención (CD 3)</a:t>
            </a:r>
            <a:endParaRPr/>
          </a:p>
        </p:txBody>
      </p:sp>
      <p:sp>
        <p:nvSpPr>
          <p:cNvPr id="477" name="Google Shape;477;p25"/>
          <p:cNvSpPr/>
          <p:nvPr/>
        </p:nvSpPr>
        <p:spPr>
          <a:xfrm>
            <a:off x="3913513" y="6274820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 servicios de prevención y atención de la salud mental (CD 8) </a:t>
            </a:r>
            <a:endParaRPr/>
          </a:p>
        </p:txBody>
      </p:sp>
      <p:sp>
        <p:nvSpPr>
          <p:cNvPr id="478" name="Google Shape;478;p25"/>
          <p:cNvSpPr/>
          <p:nvPr/>
        </p:nvSpPr>
        <p:spPr>
          <a:xfrm>
            <a:off x="3891926" y="6800118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Incremento sustantivo del nivel de calidad del proceso educativo (CD 1)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25"/>
          <p:cNvSpPr/>
          <p:nvPr/>
        </p:nvSpPr>
        <p:spPr>
          <a:xfrm>
            <a:off x="3913513" y="5962764"/>
            <a:ext cx="2723468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 sistema de información (CD 7) </a:t>
            </a:r>
            <a:endParaRPr/>
          </a:p>
        </p:txBody>
      </p:sp>
      <p:sp>
        <p:nvSpPr>
          <p:cNvPr id="480" name="Google Shape;480;p25"/>
          <p:cNvSpPr/>
          <p:nvPr/>
        </p:nvSpPr>
        <p:spPr>
          <a:xfrm>
            <a:off x="7497234" y="1385671"/>
            <a:ext cx="3429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481" name="Google Shape;481;p25"/>
          <p:cNvSpPr/>
          <p:nvPr/>
        </p:nvSpPr>
        <p:spPr>
          <a:xfrm>
            <a:off x="3900804" y="7278454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 promoción de la capacitación docente (CD 2)</a:t>
            </a:r>
            <a:endParaRPr/>
          </a:p>
        </p:txBody>
      </p:sp>
      <p:sp>
        <p:nvSpPr>
          <p:cNvPr id="482" name="Google Shape;482;p25"/>
          <p:cNvSpPr/>
          <p:nvPr/>
        </p:nvSpPr>
        <p:spPr>
          <a:xfrm>
            <a:off x="3900804" y="7724850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Incipientes reformas en la educación inclusiva, participativa y actualizada (CD 3)</a:t>
            </a:r>
            <a:endParaRPr/>
          </a:p>
        </p:txBody>
      </p:sp>
      <p:sp>
        <p:nvSpPr>
          <p:cNvPr id="483" name="Google Shape;483;p25"/>
          <p:cNvSpPr/>
          <p:nvPr/>
        </p:nvSpPr>
        <p:spPr>
          <a:xfrm>
            <a:off x="3664205" y="878229"/>
            <a:ext cx="197515" cy="1461674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25"/>
          <p:cNvSpPr/>
          <p:nvPr/>
        </p:nvSpPr>
        <p:spPr>
          <a:xfrm>
            <a:off x="3575578" y="6935549"/>
            <a:ext cx="305461" cy="1060314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25"/>
          <p:cNvSpPr/>
          <p:nvPr/>
        </p:nvSpPr>
        <p:spPr>
          <a:xfrm>
            <a:off x="3664685" y="2809321"/>
            <a:ext cx="264193" cy="547027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25"/>
          <p:cNvSpPr/>
          <p:nvPr/>
        </p:nvSpPr>
        <p:spPr>
          <a:xfrm>
            <a:off x="3642563" y="3850193"/>
            <a:ext cx="249363" cy="2642926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25"/>
          <p:cNvSpPr/>
          <p:nvPr/>
        </p:nvSpPr>
        <p:spPr>
          <a:xfrm>
            <a:off x="1447843" y="1547773"/>
            <a:ext cx="474909" cy="5859392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25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25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490" name="Google Shape;490;p25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26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6" name="Google Shape;496;p26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Google Shape;497;p26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26"/>
          <p:cNvSpPr txBox="1"/>
          <p:nvPr/>
        </p:nvSpPr>
        <p:spPr>
          <a:xfrm>
            <a:off x="142941" y="2508388"/>
            <a:ext cx="1379322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Condiciones inadecuadas para el ejercicio de los derechos de las personas de todas las edades</a:t>
            </a:r>
            <a:endParaRPr/>
          </a:p>
        </p:txBody>
      </p:sp>
      <p:sp>
        <p:nvSpPr>
          <p:cNvPr id="499" name="Google Shape;499;p26"/>
          <p:cNvSpPr txBox="1"/>
          <p:nvPr/>
        </p:nvSpPr>
        <p:spPr>
          <a:xfrm>
            <a:off x="2029939" y="1410255"/>
            <a:ext cx="1499803" cy="1446550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I. Dificultad en el acceso de prestaciones de seguridad social e insuficiente promoción de la afiliación de las personas trabajadoras que se encuentran fuera del sistema.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26"/>
          <p:cNvSpPr/>
          <p:nvPr/>
        </p:nvSpPr>
        <p:spPr>
          <a:xfrm>
            <a:off x="3949935" y="1038769"/>
            <a:ext cx="272981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promoción de la cultura de la cotización  (CD 1)</a:t>
            </a: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3990043" y="4564979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Falta de mecanismos establecidos para asegurar el cumplimiento efectivo de garantías  (CD 2)</a:t>
            </a:r>
            <a:endParaRPr/>
          </a:p>
        </p:txBody>
      </p:sp>
      <p:sp>
        <p:nvSpPr>
          <p:cNvPr id="502" name="Google Shape;502;p26"/>
          <p:cNvSpPr/>
          <p:nvPr/>
        </p:nvSpPr>
        <p:spPr>
          <a:xfrm>
            <a:off x="2023351" y="4121695"/>
            <a:ext cx="1507551" cy="600164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J. Ineficiente gestión de las pensiones no contributivas.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26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26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26"/>
          <p:cNvSpPr txBox="1"/>
          <p:nvPr/>
        </p:nvSpPr>
        <p:spPr>
          <a:xfrm>
            <a:off x="1577080" y="24883"/>
            <a:ext cx="37275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TODAS LAS EDADES 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26"/>
          <p:cNvSpPr/>
          <p:nvPr/>
        </p:nvSpPr>
        <p:spPr>
          <a:xfrm>
            <a:off x="3990043" y="4075529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Gestión compleja de trámites de los servicios para la prestación  (CD1)</a:t>
            </a:r>
            <a:endParaRPr/>
          </a:p>
        </p:txBody>
      </p:sp>
      <p:sp>
        <p:nvSpPr>
          <p:cNvPr id="507" name="Google Shape;507;p26"/>
          <p:cNvSpPr/>
          <p:nvPr/>
        </p:nvSpPr>
        <p:spPr>
          <a:xfrm>
            <a:off x="3957385" y="2050045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calidad del servicios de la seguridad social (CD 3)</a:t>
            </a:r>
            <a:endParaRPr/>
          </a:p>
        </p:txBody>
      </p:sp>
      <p:sp>
        <p:nvSpPr>
          <p:cNvPr id="508" name="Google Shape;508;p26"/>
          <p:cNvSpPr/>
          <p:nvPr/>
        </p:nvSpPr>
        <p:spPr>
          <a:xfrm>
            <a:off x="3949935" y="1537464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Falta de mecanismos para velar por las prestaciones  (CD 2)</a:t>
            </a:r>
            <a:endParaRPr/>
          </a:p>
        </p:txBody>
      </p:sp>
      <p:sp>
        <p:nvSpPr>
          <p:cNvPr id="509" name="Google Shape;509;p26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26"/>
          <p:cNvSpPr/>
          <p:nvPr/>
        </p:nvSpPr>
        <p:spPr>
          <a:xfrm>
            <a:off x="7497234" y="1385671"/>
            <a:ext cx="3429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511" name="Google Shape;511;p26"/>
          <p:cNvSpPr/>
          <p:nvPr/>
        </p:nvSpPr>
        <p:spPr>
          <a:xfrm>
            <a:off x="3957385" y="2866755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 supervisión y fiscalización de la seguridad social (CD 5)</a:t>
            </a:r>
            <a:endParaRPr/>
          </a:p>
        </p:txBody>
      </p:sp>
      <p:sp>
        <p:nvSpPr>
          <p:cNvPr id="512" name="Google Shape;512;p26"/>
          <p:cNvSpPr/>
          <p:nvPr/>
        </p:nvSpPr>
        <p:spPr>
          <a:xfrm>
            <a:off x="3957385" y="3362919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Poca armonización de los criterios para el acceso a los beneficios (CD 6)</a:t>
            </a:r>
            <a:endParaRPr/>
          </a:p>
        </p:txBody>
      </p:sp>
      <p:sp>
        <p:nvSpPr>
          <p:cNvPr id="513" name="Google Shape;513;p26"/>
          <p:cNvSpPr/>
          <p:nvPr/>
        </p:nvSpPr>
        <p:spPr>
          <a:xfrm>
            <a:off x="9622824" y="4051953"/>
            <a:ext cx="3429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Pensiones no contributivas</a:t>
            </a:r>
            <a:endParaRPr/>
          </a:p>
        </p:txBody>
      </p:sp>
      <p:sp>
        <p:nvSpPr>
          <p:cNvPr id="514" name="Google Shape;514;p26"/>
          <p:cNvSpPr/>
          <p:nvPr/>
        </p:nvSpPr>
        <p:spPr>
          <a:xfrm>
            <a:off x="1709103" y="1847336"/>
            <a:ext cx="266800" cy="2593056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26"/>
          <p:cNvSpPr/>
          <p:nvPr/>
        </p:nvSpPr>
        <p:spPr>
          <a:xfrm>
            <a:off x="3716582" y="1284514"/>
            <a:ext cx="148430" cy="2331870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26"/>
          <p:cNvSpPr/>
          <p:nvPr/>
        </p:nvSpPr>
        <p:spPr>
          <a:xfrm>
            <a:off x="3676821" y="4188525"/>
            <a:ext cx="280564" cy="763999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26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26"/>
          <p:cNvSpPr/>
          <p:nvPr/>
        </p:nvSpPr>
        <p:spPr>
          <a:xfrm>
            <a:off x="3957385" y="2545209"/>
            <a:ext cx="2729812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Gestión compleja de los servicios (CD 4)</a:t>
            </a:r>
            <a:endParaRPr/>
          </a:p>
        </p:txBody>
      </p:sp>
      <p:sp>
        <p:nvSpPr>
          <p:cNvPr id="519" name="Google Shape;519;p26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520" name="Google Shape;520;p26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7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27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27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p27"/>
          <p:cNvSpPr txBox="1"/>
          <p:nvPr/>
        </p:nvSpPr>
        <p:spPr>
          <a:xfrm>
            <a:off x="79300" y="2185322"/>
            <a:ext cx="1379322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Calidad de vida deteriorada de las personas en hogares con inadecuado acceso a servicios básicos y condiciones de habitabilidad, especialmente en aquellos en situación de pobreza, extrema pobreza y exclusión social, de zonas rurales y urbanas</a:t>
            </a:r>
            <a:endParaRPr/>
          </a:p>
        </p:txBody>
      </p:sp>
      <p:sp>
        <p:nvSpPr>
          <p:cNvPr id="529" name="Google Shape;529;p27"/>
          <p:cNvSpPr txBox="1"/>
          <p:nvPr/>
        </p:nvSpPr>
        <p:spPr>
          <a:xfrm>
            <a:off x="2011217" y="1515585"/>
            <a:ext cx="1499803" cy="1107996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Débil capital social y limitados recursos de las personas en  hogares para el ejercicio de sus derechos.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p27"/>
          <p:cNvSpPr/>
          <p:nvPr/>
        </p:nvSpPr>
        <p:spPr>
          <a:xfrm>
            <a:off x="3939687" y="1256235"/>
            <a:ext cx="2729815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Limitados recursos de las familias (CD 1)</a:t>
            </a:r>
            <a:endParaRPr/>
          </a:p>
        </p:txBody>
      </p:sp>
      <p:sp>
        <p:nvSpPr>
          <p:cNvPr id="531" name="Google Shape;531;p27"/>
          <p:cNvSpPr/>
          <p:nvPr/>
        </p:nvSpPr>
        <p:spPr>
          <a:xfrm>
            <a:off x="3939687" y="1590198"/>
            <a:ext cx="272363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  acompañamiento a las familias en situación de pobreza (CD 2) </a:t>
            </a:r>
            <a:endParaRPr/>
          </a:p>
        </p:txBody>
      </p:sp>
      <p:sp>
        <p:nvSpPr>
          <p:cNvPr id="532" name="Google Shape;532;p27"/>
          <p:cNvSpPr/>
          <p:nvPr/>
        </p:nvSpPr>
        <p:spPr>
          <a:xfrm>
            <a:off x="3967511" y="441723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Insuficiente cobertura de sistemas de saneamiento (CD 2)</a:t>
            </a:r>
            <a:endParaRPr/>
          </a:p>
        </p:txBody>
      </p:sp>
      <p:sp>
        <p:nvSpPr>
          <p:cNvPr id="533" name="Google Shape;533;p27"/>
          <p:cNvSpPr/>
          <p:nvPr/>
        </p:nvSpPr>
        <p:spPr>
          <a:xfrm>
            <a:off x="3967511" y="4911217"/>
            <a:ext cx="2729812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Déficit de soluciones habitacionales (CD 3)</a:t>
            </a:r>
            <a:endParaRPr/>
          </a:p>
        </p:txBody>
      </p:sp>
      <p:sp>
        <p:nvSpPr>
          <p:cNvPr id="534" name="Google Shape;534;p27"/>
          <p:cNvSpPr/>
          <p:nvPr/>
        </p:nvSpPr>
        <p:spPr>
          <a:xfrm>
            <a:off x="2020050" y="3990195"/>
            <a:ext cx="1482139" cy="1446550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Inadecuada condición de habitabilidad de los hogares con enfoque territorial, de género, intercultural y de inclusión de personas con discapacidad. </a:t>
            </a:r>
            <a:endParaRPr/>
          </a:p>
        </p:txBody>
      </p:sp>
      <p:sp>
        <p:nvSpPr>
          <p:cNvPr id="535" name="Google Shape;535;p27"/>
          <p:cNvSpPr/>
          <p:nvPr/>
        </p:nvSpPr>
        <p:spPr>
          <a:xfrm rot="-5400000">
            <a:off x="475765" y="7698927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6" name="Google Shape;536;p27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27"/>
          <p:cNvSpPr txBox="1"/>
          <p:nvPr/>
        </p:nvSpPr>
        <p:spPr>
          <a:xfrm>
            <a:off x="1577080" y="24883"/>
            <a:ext cx="37275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HOGARES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8" name="Google Shape;538;p27"/>
          <p:cNvSpPr/>
          <p:nvPr/>
        </p:nvSpPr>
        <p:spPr>
          <a:xfrm>
            <a:off x="3967511" y="4071664"/>
            <a:ext cx="2729812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acceso a agua potable (CD 1)</a:t>
            </a:r>
            <a:endParaRPr/>
          </a:p>
        </p:txBody>
      </p:sp>
      <p:sp>
        <p:nvSpPr>
          <p:cNvPr id="539" name="Google Shape;539;p27"/>
          <p:cNvSpPr/>
          <p:nvPr/>
        </p:nvSpPr>
        <p:spPr>
          <a:xfrm>
            <a:off x="3930451" y="2620656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Insuficiente fomento y promoción de la seguridad alimentaria (CD 4)</a:t>
            </a:r>
            <a:endParaRPr/>
          </a:p>
        </p:txBody>
      </p:sp>
      <p:sp>
        <p:nvSpPr>
          <p:cNvPr id="540" name="Google Shape;540;p27"/>
          <p:cNvSpPr/>
          <p:nvPr/>
        </p:nvSpPr>
        <p:spPr>
          <a:xfrm>
            <a:off x="3939687" y="2104771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procesos de regularización de tierra para familias (CD 3)</a:t>
            </a:r>
            <a:endParaRPr/>
          </a:p>
        </p:txBody>
      </p:sp>
      <p:sp>
        <p:nvSpPr>
          <p:cNvPr id="541" name="Google Shape;541;p27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27"/>
          <p:cNvSpPr/>
          <p:nvPr/>
        </p:nvSpPr>
        <p:spPr>
          <a:xfrm>
            <a:off x="7087709" y="4771040"/>
            <a:ext cx="3429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27"/>
          <p:cNvSpPr/>
          <p:nvPr/>
        </p:nvSpPr>
        <p:spPr>
          <a:xfrm>
            <a:off x="3967511" y="5256513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acceso a energía eléctrica adecuada (CD 4)</a:t>
            </a:r>
            <a:endParaRPr/>
          </a:p>
        </p:txBody>
      </p:sp>
      <p:sp>
        <p:nvSpPr>
          <p:cNvPr id="544" name="Google Shape;544;p27"/>
          <p:cNvSpPr/>
          <p:nvPr/>
        </p:nvSpPr>
        <p:spPr>
          <a:xfrm>
            <a:off x="7497234" y="1385671"/>
            <a:ext cx="3429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545" name="Google Shape;545;p27"/>
          <p:cNvSpPr/>
          <p:nvPr/>
        </p:nvSpPr>
        <p:spPr>
          <a:xfrm>
            <a:off x="3693325" y="4333274"/>
            <a:ext cx="199250" cy="1132318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6" name="Google Shape;546;p27"/>
          <p:cNvSpPr/>
          <p:nvPr/>
        </p:nvSpPr>
        <p:spPr>
          <a:xfrm>
            <a:off x="3665297" y="1447095"/>
            <a:ext cx="265154" cy="1481162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p27"/>
          <p:cNvSpPr/>
          <p:nvPr/>
        </p:nvSpPr>
        <p:spPr>
          <a:xfrm>
            <a:off x="1632906" y="2070513"/>
            <a:ext cx="348814" cy="2657756"/>
          </a:xfrm>
          <a:prstGeom prst="leftBrace">
            <a:avLst>
              <a:gd fmla="val 61916" name="adj1"/>
              <a:gd fmla="val 48817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27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27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550" name="Google Shape;550;p27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28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6" name="Google Shape;556;p28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7" name="Google Shape;557;p28"/>
          <p:cNvSpPr/>
          <p:nvPr/>
        </p:nvSpPr>
        <p:spPr>
          <a:xfrm rot="5400000">
            <a:off x="3203637" y="-3185430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8" name="Google Shape;558;p28"/>
          <p:cNvSpPr txBox="1"/>
          <p:nvPr/>
        </p:nvSpPr>
        <p:spPr>
          <a:xfrm>
            <a:off x="215203" y="4348027"/>
            <a:ext cx="137932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Condiciones limitadas del entorno de las comunidades</a:t>
            </a:r>
            <a:endParaRPr/>
          </a:p>
        </p:txBody>
      </p:sp>
      <p:sp>
        <p:nvSpPr>
          <p:cNvPr id="559" name="Google Shape;559;p28"/>
          <p:cNvSpPr txBox="1"/>
          <p:nvPr/>
        </p:nvSpPr>
        <p:spPr>
          <a:xfrm>
            <a:off x="1986420" y="1883752"/>
            <a:ext cx="1499803" cy="938719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Deficiente infraestructura y servicios para el desarrollo de las comunidades.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28"/>
          <p:cNvSpPr/>
          <p:nvPr/>
        </p:nvSpPr>
        <p:spPr>
          <a:xfrm>
            <a:off x="3957385" y="824320"/>
            <a:ext cx="2729815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conectividad vial (CD 1)</a:t>
            </a:r>
            <a:endParaRPr/>
          </a:p>
        </p:txBody>
      </p:sp>
      <p:sp>
        <p:nvSpPr>
          <p:cNvPr id="561" name="Google Shape;561;p28"/>
          <p:cNvSpPr/>
          <p:nvPr/>
        </p:nvSpPr>
        <p:spPr>
          <a:xfrm>
            <a:off x="3949935" y="1139564"/>
            <a:ext cx="2723635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infraestructura de salud (CD 2)</a:t>
            </a:r>
            <a:endParaRPr/>
          </a:p>
        </p:txBody>
      </p:sp>
      <p:sp>
        <p:nvSpPr>
          <p:cNvPr id="562" name="Google Shape;562;p28"/>
          <p:cNvSpPr/>
          <p:nvPr/>
        </p:nvSpPr>
        <p:spPr>
          <a:xfrm>
            <a:off x="3938292" y="2929634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Déficit de la cobertura del transporte público (CD 6)</a:t>
            </a:r>
            <a:endParaRPr/>
          </a:p>
        </p:txBody>
      </p:sp>
      <p:sp>
        <p:nvSpPr>
          <p:cNvPr id="563" name="Google Shape;563;p28"/>
          <p:cNvSpPr/>
          <p:nvPr/>
        </p:nvSpPr>
        <p:spPr>
          <a:xfrm>
            <a:off x="3927590" y="3412607"/>
            <a:ext cx="2729812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Insuficiente conectividad digital (CD 7)</a:t>
            </a:r>
            <a:endParaRPr/>
          </a:p>
        </p:txBody>
      </p:sp>
      <p:sp>
        <p:nvSpPr>
          <p:cNvPr id="564" name="Google Shape;564;p28"/>
          <p:cNvSpPr/>
          <p:nvPr/>
        </p:nvSpPr>
        <p:spPr>
          <a:xfrm>
            <a:off x="1958697" y="5054799"/>
            <a:ext cx="1482139" cy="600164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Deficientes condiciones para la protección del hábitat.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p28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Google Shape;566;p28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7" name="Google Shape;567;p28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8" name="Google Shape;568;p28"/>
          <p:cNvSpPr txBox="1"/>
          <p:nvPr/>
        </p:nvSpPr>
        <p:spPr>
          <a:xfrm>
            <a:off x="1577080" y="24883"/>
            <a:ext cx="37275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ENTORNO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9" name="Google Shape;569;p28"/>
          <p:cNvSpPr/>
          <p:nvPr/>
        </p:nvSpPr>
        <p:spPr>
          <a:xfrm>
            <a:off x="3946846" y="2433875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acceso a energía adecuada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5)</a:t>
            </a:r>
            <a:endParaRPr/>
          </a:p>
        </p:txBody>
      </p:sp>
      <p:sp>
        <p:nvSpPr>
          <p:cNvPr id="570" name="Google Shape;570;p28"/>
          <p:cNvSpPr/>
          <p:nvPr/>
        </p:nvSpPr>
        <p:spPr>
          <a:xfrm>
            <a:off x="3938292" y="1946985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infraestructura de los centros educativos (CD 4)</a:t>
            </a:r>
            <a:endParaRPr/>
          </a:p>
        </p:txBody>
      </p:sp>
      <p:sp>
        <p:nvSpPr>
          <p:cNvPr id="571" name="Google Shape;571;p28"/>
          <p:cNvSpPr/>
          <p:nvPr/>
        </p:nvSpPr>
        <p:spPr>
          <a:xfrm>
            <a:off x="3946846" y="1465794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equipos y personal administrativo y de salud (CD 3)</a:t>
            </a:r>
            <a:endParaRPr/>
          </a:p>
        </p:txBody>
      </p:sp>
      <p:sp>
        <p:nvSpPr>
          <p:cNvPr id="572" name="Google Shape;572;p28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28"/>
          <p:cNvSpPr/>
          <p:nvPr/>
        </p:nvSpPr>
        <p:spPr>
          <a:xfrm>
            <a:off x="3927590" y="3726303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Deficiente infraestructura de espacios públicos (CD 8)</a:t>
            </a:r>
            <a:endParaRPr/>
          </a:p>
        </p:txBody>
      </p:sp>
      <p:sp>
        <p:nvSpPr>
          <p:cNvPr id="574" name="Google Shape;574;p28"/>
          <p:cNvSpPr/>
          <p:nvPr/>
        </p:nvSpPr>
        <p:spPr>
          <a:xfrm>
            <a:off x="7497234" y="1385671"/>
            <a:ext cx="3429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575" name="Google Shape;575;p28"/>
          <p:cNvSpPr/>
          <p:nvPr/>
        </p:nvSpPr>
        <p:spPr>
          <a:xfrm>
            <a:off x="1993648" y="6927397"/>
            <a:ext cx="1482139" cy="600164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Insuficiente mirada con enfoque territorial para el desarrollo.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6" name="Google Shape;576;p28"/>
          <p:cNvSpPr/>
          <p:nvPr/>
        </p:nvSpPr>
        <p:spPr>
          <a:xfrm>
            <a:off x="3938292" y="4441021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 gestión de riesgo comunitario (CD 1) </a:t>
            </a:r>
            <a:endParaRPr/>
          </a:p>
        </p:txBody>
      </p:sp>
      <p:sp>
        <p:nvSpPr>
          <p:cNvPr id="577" name="Google Shape;577;p28"/>
          <p:cNvSpPr/>
          <p:nvPr/>
        </p:nvSpPr>
        <p:spPr>
          <a:xfrm>
            <a:off x="3938292" y="4923994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Débil gestión de los recursos naturales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2) </a:t>
            </a:r>
            <a:endParaRPr/>
          </a:p>
        </p:txBody>
      </p:sp>
      <p:sp>
        <p:nvSpPr>
          <p:cNvPr id="578" name="Google Shape;578;p28"/>
          <p:cNvSpPr/>
          <p:nvPr/>
        </p:nvSpPr>
        <p:spPr>
          <a:xfrm>
            <a:off x="3947496" y="5918326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Deficiencia en la gestión de residuos sólidos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(CD 4)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Google Shape;579;p28"/>
          <p:cNvSpPr/>
          <p:nvPr/>
        </p:nvSpPr>
        <p:spPr>
          <a:xfrm>
            <a:off x="3946846" y="6564711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Escasa participación de la ciudadanía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(CD 1)</a:t>
            </a:r>
            <a:endParaRPr/>
          </a:p>
        </p:txBody>
      </p:sp>
      <p:sp>
        <p:nvSpPr>
          <p:cNvPr id="580" name="Google Shape;580;p28"/>
          <p:cNvSpPr/>
          <p:nvPr/>
        </p:nvSpPr>
        <p:spPr>
          <a:xfrm>
            <a:off x="3938292" y="7063447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Falta de delineamientos normativos y de planificación p/ Ordenamiento territorial (CD 2)</a:t>
            </a:r>
            <a:endParaRPr/>
          </a:p>
        </p:txBody>
      </p:sp>
      <p:sp>
        <p:nvSpPr>
          <p:cNvPr id="581" name="Google Shape;581;p28"/>
          <p:cNvSpPr/>
          <p:nvPr/>
        </p:nvSpPr>
        <p:spPr>
          <a:xfrm>
            <a:off x="3927590" y="7726709"/>
            <a:ext cx="2729812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Débiles Planes de Desarrollo Urbano (CD 3) </a:t>
            </a:r>
            <a:endParaRPr/>
          </a:p>
        </p:txBody>
      </p:sp>
      <p:sp>
        <p:nvSpPr>
          <p:cNvPr id="582" name="Google Shape;582;p28"/>
          <p:cNvSpPr/>
          <p:nvPr/>
        </p:nvSpPr>
        <p:spPr>
          <a:xfrm>
            <a:off x="1490718" y="2344403"/>
            <a:ext cx="441600" cy="4776687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28"/>
          <p:cNvSpPr/>
          <p:nvPr/>
        </p:nvSpPr>
        <p:spPr>
          <a:xfrm>
            <a:off x="3625167" y="889707"/>
            <a:ext cx="291841" cy="2927687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28"/>
          <p:cNvSpPr/>
          <p:nvPr/>
        </p:nvSpPr>
        <p:spPr>
          <a:xfrm>
            <a:off x="3674822" y="4555332"/>
            <a:ext cx="230428" cy="1756965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28"/>
          <p:cNvSpPr/>
          <p:nvPr/>
        </p:nvSpPr>
        <p:spPr>
          <a:xfrm>
            <a:off x="3646451" y="6650895"/>
            <a:ext cx="249274" cy="1153168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28"/>
          <p:cNvSpPr/>
          <p:nvPr/>
        </p:nvSpPr>
        <p:spPr>
          <a:xfrm>
            <a:off x="3938292" y="5420514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cobertura del sistema de alcantarillado (CD 3) </a:t>
            </a:r>
            <a:endParaRPr/>
          </a:p>
        </p:txBody>
      </p:sp>
      <p:sp>
        <p:nvSpPr>
          <p:cNvPr id="587" name="Google Shape;587;p28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588" name="Google Shape;588;p28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4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>
            <a:off x="163461" y="3680213"/>
            <a:ext cx="137932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Déficit en el desarrollo infantil temprano de 0 a 4 años</a:t>
            </a:r>
            <a:endParaRPr/>
          </a:p>
        </p:txBody>
      </p:sp>
      <p:sp>
        <p:nvSpPr>
          <p:cNvPr id="118" name="Google Shape;118;p14"/>
          <p:cNvSpPr/>
          <p:nvPr/>
        </p:nvSpPr>
        <p:spPr>
          <a:xfrm>
            <a:off x="3991665" y="7006887"/>
            <a:ext cx="2729813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Niñas y niños con accidentes domésticos (CD 5)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3992258" y="4258088"/>
            <a:ext cx="272981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Ausencia de estrategias para "Los primeros mil días“ (CD 1)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3988578" y="7496176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servicio para la atención diferenciada de niñas y niños en riesgo, situación de violencia y abuso (CD 6)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4"/>
          <p:cNvSpPr/>
          <p:nvPr/>
        </p:nvSpPr>
        <p:spPr>
          <a:xfrm>
            <a:off x="3992258" y="4722542"/>
            <a:ext cx="2729814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servicio de salud en la atención preconcepcional, prenatal, parto seguro y atención posnatal (CD 2)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3998436" y="5369046"/>
            <a:ext cx="2723635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 acceso a alimentos de calidad, generando desnutrición materna e infantil. (CD 3)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3997844" y="6018689"/>
            <a:ext cx="2723634" cy="938719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mecanismo para la detección, derivación y atención diferenciada de niñas y niños en riesgo y situación de violencia y abuso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(CD 4)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2115341" y="5477958"/>
            <a:ext cx="1421028" cy="1277273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Deficientes condiciones para el desarrollo biopsicosocial y la atención integral en salud de las niñas y los niños.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4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4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0 A 4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4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4"/>
          <p:cNvSpPr/>
          <p:nvPr/>
        </p:nvSpPr>
        <p:spPr>
          <a:xfrm>
            <a:off x="1542783" y="2014151"/>
            <a:ext cx="460260" cy="4102444"/>
          </a:xfrm>
          <a:prstGeom prst="leftBrace">
            <a:avLst>
              <a:gd fmla="val 105832" name="adj1"/>
              <a:gd fmla="val 50000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4"/>
          <p:cNvSpPr/>
          <p:nvPr/>
        </p:nvSpPr>
        <p:spPr>
          <a:xfrm>
            <a:off x="3669793" y="4416970"/>
            <a:ext cx="195219" cy="3399866"/>
          </a:xfrm>
          <a:prstGeom prst="leftBrace">
            <a:avLst>
              <a:gd fmla="val 105832" name="adj1"/>
              <a:gd fmla="val 50000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2092624" y="1645098"/>
            <a:ext cx="1499802" cy="1107996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Deficiente protección de niñas y niños en su derecho a la identidad y el abordaje a situaciones de riesgo. </a:t>
            </a:r>
            <a:endParaRPr/>
          </a:p>
        </p:txBody>
      </p:sp>
      <p:sp>
        <p:nvSpPr>
          <p:cNvPr id="133" name="Google Shape;133;p14"/>
          <p:cNvSpPr/>
          <p:nvPr/>
        </p:nvSpPr>
        <p:spPr>
          <a:xfrm>
            <a:off x="3983870" y="1115877"/>
            <a:ext cx="2729813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Quiebre del vínculo familiar en niñas y niños abandonados o separados de su familia de origen (CD 4)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4"/>
          <p:cNvSpPr/>
          <p:nvPr/>
        </p:nvSpPr>
        <p:spPr>
          <a:xfrm>
            <a:off x="3994756" y="1750866"/>
            <a:ext cx="2717456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 sistema de cuidados alternativos para niñas y niños, desvinculados de sus familias de origen (CD 5)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4"/>
          <p:cNvSpPr/>
          <p:nvPr/>
        </p:nvSpPr>
        <p:spPr>
          <a:xfrm>
            <a:off x="3994756" y="2385847"/>
            <a:ext cx="2717456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sistema participativo de promoción y protección de la niñez y la adolescencia (CD 6)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4"/>
          <p:cNvSpPr/>
          <p:nvPr/>
        </p:nvSpPr>
        <p:spPr>
          <a:xfrm>
            <a:off x="3988578" y="3020828"/>
            <a:ext cx="2717456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Limitadas estrategias locales para el abordaje de factores de riesgo (CD 7)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4"/>
          <p:cNvSpPr/>
          <p:nvPr/>
        </p:nvSpPr>
        <p:spPr>
          <a:xfrm>
            <a:off x="3727679" y="1382503"/>
            <a:ext cx="203049" cy="1788287"/>
          </a:xfrm>
          <a:prstGeom prst="leftBrace">
            <a:avLst>
              <a:gd fmla="val 39386" name="adj1"/>
              <a:gd fmla="val 49741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4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139" name="Google Shape;139;p14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5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5"/>
          <p:cNvSpPr txBox="1"/>
          <p:nvPr/>
        </p:nvSpPr>
        <p:spPr>
          <a:xfrm>
            <a:off x="58383" y="4771741"/>
            <a:ext cx="137932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desarrollo integral de la niña y el niño de 5 a 13 años</a:t>
            </a:r>
            <a:endParaRPr/>
          </a:p>
        </p:txBody>
      </p:sp>
      <p:sp>
        <p:nvSpPr>
          <p:cNvPr id="148" name="Google Shape;148;p15"/>
          <p:cNvSpPr txBox="1"/>
          <p:nvPr/>
        </p:nvSpPr>
        <p:spPr>
          <a:xfrm>
            <a:off x="2024215" y="2787228"/>
            <a:ext cx="1499803" cy="938719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A: Deficientes condiciones para la protección integral de niñas y niños de 5 a 13 años. </a:t>
            </a:r>
            <a:endParaRPr/>
          </a:p>
        </p:txBody>
      </p:sp>
      <p:sp>
        <p:nvSpPr>
          <p:cNvPr id="149" name="Google Shape;149;p15"/>
          <p:cNvSpPr/>
          <p:nvPr/>
        </p:nvSpPr>
        <p:spPr>
          <a:xfrm>
            <a:off x="3992258" y="3654380"/>
            <a:ext cx="2729813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Niñas, Niños y adolescentes en situación de vulnerabilidad, sin vínculo familiar (CD 6)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5"/>
          <p:cNvSpPr/>
          <p:nvPr/>
        </p:nvSpPr>
        <p:spPr>
          <a:xfrm>
            <a:off x="3992258" y="739132"/>
            <a:ext cx="2729815" cy="769441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atención de gobiernos locales y departamentales para abordar la violencia, el abuso infantil y la trata de las personas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1)</a:t>
            </a:r>
            <a:endParaRPr/>
          </a:p>
        </p:txBody>
      </p:sp>
      <p:sp>
        <p:nvSpPr>
          <p:cNvPr id="151" name="Google Shape;151;p15"/>
          <p:cNvSpPr/>
          <p:nvPr/>
        </p:nvSpPr>
        <p:spPr>
          <a:xfrm>
            <a:off x="3992259" y="4121427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Deficientes estrategias para el cuidado alternativo para niñas, niños y adolescentes separados de su familia (CD 7)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5"/>
          <p:cNvSpPr/>
          <p:nvPr/>
        </p:nvSpPr>
        <p:spPr>
          <a:xfrm>
            <a:off x="3992258" y="1547828"/>
            <a:ext cx="2729814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Niñas y niños expuestos a peores formas de trabajo infantil, criadazgo, trabajo forzoso y situación de calle (CD 2)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5"/>
          <p:cNvSpPr/>
          <p:nvPr/>
        </p:nvSpPr>
        <p:spPr>
          <a:xfrm>
            <a:off x="3998436" y="2187064"/>
            <a:ext cx="2723635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sistema para la atención y prevención de niñas y niños expuestos al consumo de drogas (CD 4)</a:t>
            </a:r>
            <a:endParaRPr/>
          </a:p>
        </p:txBody>
      </p:sp>
      <p:sp>
        <p:nvSpPr>
          <p:cNvPr id="154" name="Google Shape;154;p15"/>
          <p:cNvSpPr/>
          <p:nvPr/>
        </p:nvSpPr>
        <p:spPr>
          <a:xfrm>
            <a:off x="3998437" y="2842624"/>
            <a:ext cx="2723634" cy="769441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coordinación institucional y multidisciplinaria para la intervención en situaciones de riesgos o emergencia ambiental  (CD 5)</a:t>
            </a:r>
            <a:endParaRPr/>
          </a:p>
        </p:txBody>
      </p:sp>
      <p:sp>
        <p:nvSpPr>
          <p:cNvPr id="155" name="Google Shape;155;p15"/>
          <p:cNvSpPr txBox="1"/>
          <p:nvPr/>
        </p:nvSpPr>
        <p:spPr>
          <a:xfrm>
            <a:off x="1993648" y="6577841"/>
            <a:ext cx="1499802" cy="1107996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Deficientes condiciones para la atención integral en salud de niñas y niños para su desarrollo biopsicosocial.</a:t>
            </a:r>
            <a:endParaRPr/>
          </a:p>
        </p:txBody>
      </p:sp>
      <p:sp>
        <p:nvSpPr>
          <p:cNvPr id="156" name="Google Shape;156;p15"/>
          <p:cNvSpPr/>
          <p:nvPr/>
        </p:nvSpPr>
        <p:spPr>
          <a:xfrm>
            <a:off x="3992258" y="6362398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 acceso a la atención primaria en salud en niñas, niños y adolescentes (CD 1)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5"/>
          <p:cNvSpPr/>
          <p:nvPr/>
        </p:nvSpPr>
        <p:spPr>
          <a:xfrm>
            <a:off x="3992258" y="6861879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 control y fiscalización en establecimientos educativos para el acceso en alimentos de calidad (CD 2)</a:t>
            </a:r>
            <a:endParaRPr/>
          </a:p>
        </p:txBody>
      </p:sp>
      <p:sp>
        <p:nvSpPr>
          <p:cNvPr id="158" name="Google Shape;158;p15"/>
          <p:cNvSpPr/>
          <p:nvPr/>
        </p:nvSpPr>
        <p:spPr>
          <a:xfrm>
            <a:off x="3992258" y="7514835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atención diferenciada en la detección, atención, y derivación de casos de violencia y abuso (CD 3) </a:t>
            </a:r>
            <a:endParaRPr/>
          </a:p>
        </p:txBody>
      </p:sp>
      <p:sp>
        <p:nvSpPr>
          <p:cNvPr id="159" name="Google Shape;159;p15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5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5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5 A 13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5"/>
          <p:cNvSpPr/>
          <p:nvPr/>
        </p:nvSpPr>
        <p:spPr>
          <a:xfrm>
            <a:off x="3992258" y="5591332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Deficientes sistemas participativos de promoción y protección de la niñez a la adolescencia (CD 9)</a:t>
            </a:r>
            <a:endParaRPr/>
          </a:p>
        </p:txBody>
      </p:sp>
      <p:sp>
        <p:nvSpPr>
          <p:cNvPr id="163" name="Google Shape;163;p15"/>
          <p:cNvSpPr/>
          <p:nvPr/>
        </p:nvSpPr>
        <p:spPr>
          <a:xfrm>
            <a:off x="3992258" y="4771741"/>
            <a:ext cx="2729812" cy="769441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Deficientes estrategias de intervención en situaciones de calle, consumo, abandono social, comunitario y en conflicto con la ley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8)</a:t>
            </a:r>
            <a:endParaRPr/>
          </a:p>
        </p:txBody>
      </p:sp>
      <p:sp>
        <p:nvSpPr>
          <p:cNvPr id="164" name="Google Shape;164;p15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1506355" y="3224527"/>
            <a:ext cx="445028" cy="4025959"/>
          </a:xfrm>
          <a:prstGeom prst="leftBrace">
            <a:avLst>
              <a:gd fmla="val 105832" name="adj1"/>
              <a:gd fmla="val 50000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3661319" y="946158"/>
            <a:ext cx="203693" cy="4851303"/>
          </a:xfrm>
          <a:prstGeom prst="leftBrace">
            <a:avLst>
              <a:gd fmla="val 39386" name="adj1"/>
              <a:gd fmla="val 49741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3643310" y="6510485"/>
            <a:ext cx="284390" cy="1480001"/>
          </a:xfrm>
          <a:prstGeom prst="leftBrace">
            <a:avLst>
              <a:gd fmla="val 22412" name="adj1"/>
              <a:gd fmla="val 47068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5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5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170" name="Google Shape;170;p15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6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6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6"/>
          <p:cNvSpPr txBox="1"/>
          <p:nvPr/>
        </p:nvSpPr>
        <p:spPr>
          <a:xfrm>
            <a:off x="90829" y="2137404"/>
            <a:ext cx="137932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desarrollo integral de la niña y el niño de 5 a 13 años</a:t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1749297" y="2052766"/>
            <a:ext cx="1482139" cy="938719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Deficientes condiciones para el aprendizaje cognitivo adecuado de niñas y niños.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6"/>
          <p:cNvSpPr/>
          <p:nvPr/>
        </p:nvSpPr>
        <p:spPr>
          <a:xfrm>
            <a:off x="3797226" y="1793118"/>
            <a:ext cx="2729814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Cobertura limitada del 1er y 2do ciclo de la EEB en instituciones escolares públicas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2)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6"/>
          <p:cNvSpPr/>
          <p:nvPr/>
        </p:nvSpPr>
        <p:spPr>
          <a:xfrm>
            <a:off x="3797222" y="1129856"/>
            <a:ext cx="2729818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Niñas, niños y adolescentes del 1ro y 2do ciclo, desertan del sistema educativo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1) </a:t>
            </a:r>
            <a:endParaRPr/>
          </a:p>
        </p:txBody>
      </p:sp>
      <p:sp>
        <p:nvSpPr>
          <p:cNvPr id="182" name="Google Shape;182;p16"/>
          <p:cNvSpPr/>
          <p:nvPr/>
        </p:nvSpPr>
        <p:spPr>
          <a:xfrm>
            <a:off x="3797226" y="2457585"/>
            <a:ext cx="2729814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 ejercicio para la participación en la toma de decisiones dentro del sistema educativo (CD 3) </a:t>
            </a:r>
            <a:endParaRPr/>
          </a:p>
        </p:txBody>
      </p:sp>
      <p:sp>
        <p:nvSpPr>
          <p:cNvPr id="183" name="Google Shape;183;p16"/>
          <p:cNvSpPr/>
          <p:nvPr/>
        </p:nvSpPr>
        <p:spPr>
          <a:xfrm>
            <a:off x="3792346" y="3132233"/>
            <a:ext cx="2729814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modelo de capacitación continua para innovaciones pedagógicas (CD 4)</a:t>
            </a:r>
            <a:endParaRPr/>
          </a:p>
        </p:txBody>
      </p:sp>
      <p:sp>
        <p:nvSpPr>
          <p:cNvPr id="184" name="Google Shape;184;p16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6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6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5 A 13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6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6"/>
          <p:cNvSpPr/>
          <p:nvPr/>
        </p:nvSpPr>
        <p:spPr>
          <a:xfrm>
            <a:off x="1541391" y="2009222"/>
            <a:ext cx="188024" cy="1108594"/>
          </a:xfrm>
          <a:prstGeom prst="leftBrace">
            <a:avLst>
              <a:gd fmla="val 105832" name="adj1"/>
              <a:gd fmla="val 50000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6"/>
          <p:cNvSpPr/>
          <p:nvPr/>
        </p:nvSpPr>
        <p:spPr>
          <a:xfrm>
            <a:off x="3373916" y="1371598"/>
            <a:ext cx="418430" cy="2370739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6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-4871357" y="3396311"/>
            <a:ext cx="3429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(D) Deficiente modelo de capacitación continua para innovaciones pedagógicas</a:t>
            </a:r>
            <a:endParaRPr/>
          </a:p>
        </p:txBody>
      </p:sp>
      <p:sp>
        <p:nvSpPr>
          <p:cNvPr id="192" name="Google Shape;192;p16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193" name="Google Shape;193;p16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3792346" y="3612927"/>
            <a:ext cx="2729814" cy="434205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Estudiantes del 3er ciclo no logran concluir la EEB (CD 5)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7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7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7"/>
          <p:cNvSpPr txBox="1"/>
          <p:nvPr/>
        </p:nvSpPr>
        <p:spPr>
          <a:xfrm>
            <a:off x="44298" y="4211085"/>
            <a:ext cx="1379322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Deficientes condiciones para el desarrollo integral de las personas adolescentes de 14 a 17 años</a:t>
            </a:r>
            <a:endParaRPr/>
          </a:p>
        </p:txBody>
      </p:sp>
      <p:sp>
        <p:nvSpPr>
          <p:cNvPr id="203" name="Google Shape;203;p17"/>
          <p:cNvSpPr txBox="1"/>
          <p:nvPr/>
        </p:nvSpPr>
        <p:spPr>
          <a:xfrm>
            <a:off x="2039346" y="2731467"/>
            <a:ext cx="1499803" cy="938719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Condiciones desfavorables para la protección de las personas en el entorno social.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7"/>
          <p:cNvSpPr/>
          <p:nvPr/>
        </p:nvSpPr>
        <p:spPr>
          <a:xfrm>
            <a:off x="3996022" y="3043446"/>
            <a:ext cx="2729813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 y débil servicio integral para adolescentes en conflicto con la ley (CD 5)</a:t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3978087" y="877829"/>
            <a:ext cx="271524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 desarrollo de estrategias que propicien ambientes protectores (CD 1)</a:t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3983542" y="3579864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atención integral en situaciones de riesgos o emergencia ambiental  (CD 6)</a:t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3980262" y="1437063"/>
            <a:ext cx="2710897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 acceso a actividades recreativas y deportivas inclusivas (CD 2)</a:t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3980262" y="1983742"/>
            <a:ext cx="272363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Limitada cobertura de los programas de expresión artística (CD 3)</a:t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3970805" y="2527258"/>
            <a:ext cx="2729809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Abordaje deficiente de personas ante factores de riesgos (CD 4)</a:t>
            </a:r>
            <a:endParaRPr/>
          </a:p>
        </p:txBody>
      </p:sp>
      <p:sp>
        <p:nvSpPr>
          <p:cNvPr id="210" name="Google Shape;210;p17"/>
          <p:cNvSpPr txBox="1"/>
          <p:nvPr/>
        </p:nvSpPr>
        <p:spPr>
          <a:xfrm>
            <a:off x="2039347" y="6577907"/>
            <a:ext cx="1499802" cy="1107996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Dificultad en la asistencia y permanencia de las personas adolescentes para que concluyan sus estudios.</a:t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7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7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14 A 17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7"/>
          <p:cNvSpPr/>
          <p:nvPr/>
        </p:nvSpPr>
        <p:spPr>
          <a:xfrm>
            <a:off x="3970802" y="411628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Quiebre del vínculo familiar de niñas, niños y adolescentes (CD 7)</a:t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3961347" y="4652700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Deficientes estrategias de cuidado alternativo para la niñez y adolescentes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8)</a:t>
            </a:r>
            <a:endParaRPr/>
          </a:p>
        </p:txBody>
      </p:sp>
      <p:sp>
        <p:nvSpPr>
          <p:cNvPr id="216" name="Google Shape;216;p17"/>
          <p:cNvSpPr/>
          <p:nvPr/>
        </p:nvSpPr>
        <p:spPr>
          <a:xfrm>
            <a:off x="3961347" y="5360349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Débil coordinación y articulación departamental y local (CD 9)</a:t>
            </a:r>
            <a:endParaRPr/>
          </a:p>
        </p:txBody>
      </p:sp>
      <p:sp>
        <p:nvSpPr>
          <p:cNvPr id="217" name="Google Shape;217;p17"/>
          <p:cNvSpPr/>
          <p:nvPr/>
        </p:nvSpPr>
        <p:spPr>
          <a:xfrm>
            <a:off x="3980262" y="6881661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Deficientes mecanismos compensatorios para conclusión del segundo ciclo (CD 2) </a:t>
            </a:r>
            <a:endParaRPr/>
          </a:p>
        </p:txBody>
      </p:sp>
      <p:sp>
        <p:nvSpPr>
          <p:cNvPr id="218" name="Google Shape;218;p17"/>
          <p:cNvSpPr/>
          <p:nvPr/>
        </p:nvSpPr>
        <p:spPr>
          <a:xfrm>
            <a:off x="3980262" y="7399874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Limitada oferta educativa para el nivel medio para reintegrarse al sistema educativo (CD 3) </a:t>
            </a:r>
            <a:endParaRPr/>
          </a:p>
        </p:txBody>
      </p:sp>
      <p:sp>
        <p:nvSpPr>
          <p:cNvPr id="219" name="Google Shape;219;p17"/>
          <p:cNvSpPr/>
          <p:nvPr/>
        </p:nvSpPr>
        <p:spPr>
          <a:xfrm>
            <a:off x="3970802" y="6532725"/>
            <a:ext cx="2729812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Limitada oferta educativa flexible (CD 1)</a:t>
            </a:r>
            <a:endParaRPr/>
          </a:p>
        </p:txBody>
      </p:sp>
      <p:sp>
        <p:nvSpPr>
          <p:cNvPr id="220" name="Google Shape;220;p17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7"/>
          <p:cNvSpPr/>
          <p:nvPr/>
        </p:nvSpPr>
        <p:spPr>
          <a:xfrm>
            <a:off x="3695332" y="6698719"/>
            <a:ext cx="238943" cy="987184"/>
          </a:xfrm>
          <a:prstGeom prst="leftBrace">
            <a:avLst>
              <a:gd fmla="val 22412" name="adj1"/>
              <a:gd fmla="val 47068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7"/>
          <p:cNvSpPr/>
          <p:nvPr/>
        </p:nvSpPr>
        <p:spPr>
          <a:xfrm>
            <a:off x="3689656" y="1235530"/>
            <a:ext cx="244619" cy="4399151"/>
          </a:xfrm>
          <a:prstGeom prst="leftBrace">
            <a:avLst>
              <a:gd fmla="val 39386" name="adj1"/>
              <a:gd fmla="val 49741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7"/>
          <p:cNvSpPr/>
          <p:nvPr/>
        </p:nvSpPr>
        <p:spPr>
          <a:xfrm>
            <a:off x="1558818" y="2958145"/>
            <a:ext cx="447744" cy="4036976"/>
          </a:xfrm>
          <a:prstGeom prst="leftBrace">
            <a:avLst>
              <a:gd fmla="val 38345" name="adj1"/>
              <a:gd fmla="val 50000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7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7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226" name="Google Shape;226;p17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8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8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8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8"/>
          <p:cNvSpPr txBox="1"/>
          <p:nvPr/>
        </p:nvSpPr>
        <p:spPr>
          <a:xfrm>
            <a:off x="170469" y="3518032"/>
            <a:ext cx="1379322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Deficientes condiciones para el desarrollo integral de las personas adolescentes de 14 a 17 años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8"/>
          <p:cNvSpPr txBox="1"/>
          <p:nvPr/>
        </p:nvSpPr>
        <p:spPr>
          <a:xfrm>
            <a:off x="1885888" y="3959162"/>
            <a:ext cx="1499803" cy="769441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Deficiente servicio de salud integral de las personas adolescentes. </a:t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3895512" y="4668131"/>
            <a:ext cx="2729813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atención integral y diferenciada para la prevención de embarazos adolescentes (CD 4) </a:t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3889333" y="3182748"/>
            <a:ext cx="272981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servicio de atención integral en salud (CD 1)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8"/>
          <p:cNvSpPr/>
          <p:nvPr/>
        </p:nvSpPr>
        <p:spPr>
          <a:xfrm>
            <a:off x="3889333" y="3668486"/>
            <a:ext cx="2729814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Limitado acceso para prevención y tratamientos (CD 2)</a:t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3895515" y="4179254"/>
            <a:ext cx="2729809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Baja capacidad resolutiva para el abordaje de casos de violencia y abusos (CD 3) </a:t>
            </a:r>
            <a:endParaRPr/>
          </a:p>
        </p:txBody>
      </p:sp>
      <p:sp>
        <p:nvSpPr>
          <p:cNvPr id="240" name="Google Shape;240;p18"/>
          <p:cNvSpPr txBox="1"/>
          <p:nvPr/>
        </p:nvSpPr>
        <p:spPr>
          <a:xfrm>
            <a:off x="1871364" y="5717077"/>
            <a:ext cx="1499802" cy="1446550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 Débil condición para el desarrollo de capacidades en el ejercicio de la participación ciudadanía de las personas adolescentes.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8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8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8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14 A 17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8"/>
          <p:cNvSpPr/>
          <p:nvPr/>
        </p:nvSpPr>
        <p:spPr>
          <a:xfrm>
            <a:off x="3895512" y="5986338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Mecanismos limitados para el ejercicio de la participación (CD 1)</a:t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8"/>
          <p:cNvSpPr/>
          <p:nvPr/>
        </p:nvSpPr>
        <p:spPr>
          <a:xfrm>
            <a:off x="3573854" y="3347981"/>
            <a:ext cx="296944" cy="1815239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8"/>
          <p:cNvSpPr/>
          <p:nvPr/>
        </p:nvSpPr>
        <p:spPr>
          <a:xfrm>
            <a:off x="1577805" y="1624141"/>
            <a:ext cx="199288" cy="4820201"/>
          </a:xfrm>
          <a:prstGeom prst="leftBrace">
            <a:avLst>
              <a:gd fmla="val 61916" name="adj1"/>
              <a:gd fmla="val 49626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8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8"/>
          <p:cNvSpPr/>
          <p:nvPr/>
        </p:nvSpPr>
        <p:spPr>
          <a:xfrm>
            <a:off x="3889333" y="1056695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cobertura de la educación técnica profesional (CD 1)</a:t>
            </a:r>
            <a:endParaRPr/>
          </a:p>
        </p:txBody>
      </p:sp>
      <p:sp>
        <p:nvSpPr>
          <p:cNvPr id="250" name="Google Shape;250;p18"/>
          <p:cNvSpPr/>
          <p:nvPr/>
        </p:nvSpPr>
        <p:spPr>
          <a:xfrm>
            <a:off x="3885318" y="1538929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cobertura de la Oferta educativa para adolescentes trabajadores (CD 2)</a:t>
            </a:r>
            <a:endParaRPr/>
          </a:p>
        </p:txBody>
      </p:sp>
      <p:sp>
        <p:nvSpPr>
          <p:cNvPr id="251" name="Google Shape;251;p18"/>
          <p:cNvSpPr/>
          <p:nvPr/>
        </p:nvSpPr>
        <p:spPr>
          <a:xfrm>
            <a:off x="3889336" y="2055803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Sistema educativo excluyente para madres adolescentes (CD 3) </a:t>
            </a:r>
            <a:endParaRPr/>
          </a:p>
        </p:txBody>
      </p:sp>
      <p:sp>
        <p:nvSpPr>
          <p:cNvPr id="252" name="Google Shape;252;p18"/>
          <p:cNvSpPr/>
          <p:nvPr/>
        </p:nvSpPr>
        <p:spPr>
          <a:xfrm>
            <a:off x="1880195" y="1074369"/>
            <a:ext cx="1482139" cy="1107996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Deficiente oferta educativa para el acceso a la educación formal y no formal de personas adolescentes.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8"/>
          <p:cNvSpPr/>
          <p:nvPr/>
        </p:nvSpPr>
        <p:spPr>
          <a:xfrm>
            <a:off x="3565447" y="1202499"/>
            <a:ext cx="261779" cy="1103748"/>
          </a:xfrm>
          <a:prstGeom prst="leftBrace">
            <a:avLst>
              <a:gd fmla="val 40602" name="adj1"/>
              <a:gd fmla="val 47068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8"/>
          <p:cNvSpPr/>
          <p:nvPr/>
        </p:nvSpPr>
        <p:spPr>
          <a:xfrm>
            <a:off x="3895512" y="6537499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Deficientes espacios participativos que fomenten el ejercicio de la democracia, el liderazgo y emprendedurismo (CD 2)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8"/>
          <p:cNvSpPr/>
          <p:nvPr/>
        </p:nvSpPr>
        <p:spPr>
          <a:xfrm>
            <a:off x="3578702" y="6039374"/>
            <a:ext cx="274467" cy="925528"/>
          </a:xfrm>
          <a:prstGeom prst="leftBrace">
            <a:avLst>
              <a:gd fmla="val 40602" name="adj1"/>
              <a:gd fmla="val 47068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8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257" name="Google Shape;257;p18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9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9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9"/>
          <p:cNvSpPr txBox="1"/>
          <p:nvPr/>
        </p:nvSpPr>
        <p:spPr>
          <a:xfrm>
            <a:off x="0" y="3563728"/>
            <a:ext cx="137932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Bajo desarrollo humano de personas jóvenes de 18 a 29 años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9"/>
          <p:cNvSpPr txBox="1"/>
          <p:nvPr/>
        </p:nvSpPr>
        <p:spPr>
          <a:xfrm>
            <a:off x="1993648" y="1777749"/>
            <a:ext cx="1499803" cy="430887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A. Bajo nivel educativo.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9"/>
          <p:cNvSpPr/>
          <p:nvPr/>
        </p:nvSpPr>
        <p:spPr>
          <a:xfrm>
            <a:off x="3984227" y="4791495"/>
            <a:ext cx="2729813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Control deficiente en los lugares de trabajo (CD 4)</a:t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3998438" y="1325530"/>
            <a:ext cx="2709424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Deserción escolar (CD 1) </a:t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3984227" y="5291240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Escaso apoyo de la cultura emprendedora para la generación de ingresos   (CD 5)</a:t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3984227" y="1671544"/>
            <a:ext cx="2729814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Baja cobertura de modalidad flexible de culminación de Educación Media (CD 2)</a:t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3984227" y="2175339"/>
            <a:ext cx="2723635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Brecha Digital (CD 3) </a:t>
            </a:r>
            <a:endParaRPr/>
          </a:p>
        </p:txBody>
      </p:sp>
      <p:sp>
        <p:nvSpPr>
          <p:cNvPr id="272" name="Google Shape;272;p19"/>
          <p:cNvSpPr txBox="1"/>
          <p:nvPr/>
        </p:nvSpPr>
        <p:spPr>
          <a:xfrm>
            <a:off x="2000082" y="5089086"/>
            <a:ext cx="1499802" cy="769441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Escasas oportunidades para el desarrollo económico y social.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9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9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9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18 A 29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9"/>
          <p:cNvSpPr/>
          <p:nvPr/>
        </p:nvSpPr>
        <p:spPr>
          <a:xfrm>
            <a:off x="3984227" y="5782596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asistencia para la producción (CD 6)</a:t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3984228" y="627395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Déficit en el acceso e insuficiente tecnología innovadora de producción (CD 7)</a:t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3984227" y="676750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vigilancia laboral y de la inspección (CD 8)</a:t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3984227" y="3807334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conocimientos sobre sistemas productivos (CD 2)</a:t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3984227" y="430976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Deficiente garantía de los servicios y prestaciones de la seguridad social  (CD 3)</a:t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3984227" y="331142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Escasa promoción de la educación y formación técnica profesional (CD 1)</a:t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9"/>
          <p:cNvSpPr/>
          <p:nvPr/>
        </p:nvSpPr>
        <p:spPr>
          <a:xfrm>
            <a:off x="7277100" y="3876458"/>
            <a:ext cx="3429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9"/>
          <p:cNvSpPr/>
          <p:nvPr/>
        </p:nvSpPr>
        <p:spPr>
          <a:xfrm>
            <a:off x="3984227" y="7265053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oportunidades generadoras de ingresos (CD 9)</a:t>
            </a:r>
            <a:endParaRPr/>
          </a:p>
        </p:txBody>
      </p:sp>
      <p:sp>
        <p:nvSpPr>
          <p:cNvPr id="285" name="Google Shape;285;p19"/>
          <p:cNvSpPr/>
          <p:nvPr/>
        </p:nvSpPr>
        <p:spPr>
          <a:xfrm>
            <a:off x="1458622" y="2102431"/>
            <a:ext cx="416305" cy="3423396"/>
          </a:xfrm>
          <a:prstGeom prst="leftBrace">
            <a:avLst>
              <a:gd fmla="val 103545" name="adj1"/>
              <a:gd fmla="val 50000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9"/>
          <p:cNvSpPr/>
          <p:nvPr/>
        </p:nvSpPr>
        <p:spPr>
          <a:xfrm>
            <a:off x="3625040" y="1554560"/>
            <a:ext cx="328340" cy="1103748"/>
          </a:xfrm>
          <a:prstGeom prst="leftBrace">
            <a:avLst>
              <a:gd fmla="val 40602" name="adj1"/>
              <a:gd fmla="val 47068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9"/>
          <p:cNvSpPr/>
          <p:nvPr/>
        </p:nvSpPr>
        <p:spPr>
          <a:xfrm>
            <a:off x="3625039" y="3475357"/>
            <a:ext cx="337416" cy="3996900"/>
          </a:xfrm>
          <a:prstGeom prst="leftBrace">
            <a:avLst>
              <a:gd fmla="val 39386" name="adj1"/>
              <a:gd fmla="val 49741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9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9"/>
          <p:cNvSpPr/>
          <p:nvPr/>
        </p:nvSpPr>
        <p:spPr>
          <a:xfrm>
            <a:off x="3984227" y="2498102"/>
            <a:ext cx="272363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gestión para el acceso a becas y apoyo estudiantil(CD 4) </a:t>
            </a:r>
            <a:endParaRPr/>
          </a:p>
        </p:txBody>
      </p:sp>
      <p:sp>
        <p:nvSpPr>
          <p:cNvPr id="290" name="Google Shape;290;p19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291" name="Google Shape;291;p19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0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20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20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20"/>
          <p:cNvSpPr/>
          <p:nvPr/>
        </p:nvSpPr>
        <p:spPr>
          <a:xfrm>
            <a:off x="3753551" y="1821611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servicios de salud sexual y reproductiva (CD 2)</a:t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3753551" y="2306941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 servicios de salud materna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3)</a:t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1758049" y="1388807"/>
            <a:ext cx="1510503" cy="769441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Deficiente sistema de salud para el acceso de las personas jóvenes.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20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20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20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18 A 29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20"/>
          <p:cNvSpPr/>
          <p:nvPr/>
        </p:nvSpPr>
        <p:spPr>
          <a:xfrm>
            <a:off x="3753551" y="1341527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programas de salud integral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1)</a:t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20"/>
          <p:cNvSpPr/>
          <p:nvPr/>
        </p:nvSpPr>
        <p:spPr>
          <a:xfrm>
            <a:off x="1825367" y="3380243"/>
            <a:ext cx="1482139" cy="938719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D. Insuficiente promoción cultural y de espacios de participación de las personas jóvenes.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0"/>
          <p:cNvSpPr/>
          <p:nvPr/>
        </p:nvSpPr>
        <p:spPr>
          <a:xfrm>
            <a:off x="7277100" y="3876458"/>
            <a:ext cx="3429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0"/>
          <p:cNvSpPr/>
          <p:nvPr/>
        </p:nvSpPr>
        <p:spPr>
          <a:xfrm>
            <a:off x="3753551" y="3558286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Escaso  fomento de las actividades recreativas y deportivas de las personas adultas  (CD 2)</a:t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3753551" y="4223727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Falta de promoción de la participación social y política (CD 3)</a:t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3753551" y="306212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Escaso fomento de la expresión artística y cultural (CD 1)</a:t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1379322" y="1600480"/>
            <a:ext cx="347477" cy="2453970"/>
          </a:xfrm>
          <a:prstGeom prst="leftBrace">
            <a:avLst>
              <a:gd fmla="val 112324" name="adj1"/>
              <a:gd fmla="val 49113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0"/>
          <p:cNvSpPr/>
          <p:nvPr/>
        </p:nvSpPr>
        <p:spPr>
          <a:xfrm>
            <a:off x="3465689" y="1475570"/>
            <a:ext cx="261779" cy="1103748"/>
          </a:xfrm>
          <a:prstGeom prst="leftBrace">
            <a:avLst>
              <a:gd fmla="val 40602" name="adj1"/>
              <a:gd fmla="val 47068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20"/>
          <p:cNvSpPr/>
          <p:nvPr/>
        </p:nvSpPr>
        <p:spPr>
          <a:xfrm>
            <a:off x="3420759" y="3372205"/>
            <a:ext cx="261779" cy="991352"/>
          </a:xfrm>
          <a:prstGeom prst="leftBrace">
            <a:avLst>
              <a:gd fmla="val 22412" name="adj1"/>
              <a:gd fmla="val 50362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0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20"/>
          <p:cNvSpPr txBox="1"/>
          <p:nvPr/>
        </p:nvSpPr>
        <p:spPr>
          <a:xfrm>
            <a:off x="40146" y="2497211"/>
            <a:ext cx="137932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Bajo desarrollo humano de personas jóvenes de 18 a 29 años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0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318" name="Google Shape;318;p20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"/>
          <p:cNvSpPr/>
          <p:nvPr/>
        </p:nvSpPr>
        <p:spPr>
          <a:xfrm rot="5400000">
            <a:off x="3207753" y="-3020673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21"/>
          <p:cNvSpPr/>
          <p:nvPr/>
        </p:nvSpPr>
        <p:spPr>
          <a:xfrm rot="5400000">
            <a:off x="3220110" y="-3082458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21"/>
          <p:cNvSpPr/>
          <p:nvPr/>
        </p:nvSpPr>
        <p:spPr>
          <a:xfrm rot="5400000">
            <a:off x="3203637" y="-3148359"/>
            <a:ext cx="474400" cy="6834328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21"/>
          <p:cNvSpPr txBox="1"/>
          <p:nvPr/>
        </p:nvSpPr>
        <p:spPr>
          <a:xfrm>
            <a:off x="27673" y="3510527"/>
            <a:ext cx="137932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Calidad de vida disminuida de adultos de 30 a 59 años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21"/>
          <p:cNvSpPr txBox="1"/>
          <p:nvPr/>
        </p:nvSpPr>
        <p:spPr>
          <a:xfrm>
            <a:off x="2043694" y="1362333"/>
            <a:ext cx="1499803" cy="769441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Insuficientes condiciones para el disfrute de salud integral.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21"/>
          <p:cNvSpPr/>
          <p:nvPr/>
        </p:nvSpPr>
        <p:spPr>
          <a:xfrm>
            <a:off x="3986245" y="4292325"/>
            <a:ext cx="2729813" cy="261610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Brecha Digital (CD 4) </a:t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3991527" y="1100549"/>
            <a:ext cx="2729815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Ineficientes e insuficientes servicios de salud para enfermedades prevalentes </a:t>
            </a:r>
            <a:endParaRPr b="1"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1)</a:t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3990959" y="1724367"/>
            <a:ext cx="2729814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servicios de salud sexual y reproductiva (CD 2) </a:t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3992422" y="2184255"/>
            <a:ext cx="2723635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Insuficientes servicios de salud materna (CD 3)</a:t>
            </a:r>
            <a:endParaRPr/>
          </a:p>
        </p:txBody>
      </p:sp>
      <p:sp>
        <p:nvSpPr>
          <p:cNvPr id="332" name="Google Shape;332;p21"/>
          <p:cNvSpPr txBox="1"/>
          <p:nvPr/>
        </p:nvSpPr>
        <p:spPr>
          <a:xfrm>
            <a:off x="2043694" y="3345483"/>
            <a:ext cx="1499802" cy="600164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B. Bajo nivel educativo de las personas adultas. 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21"/>
          <p:cNvSpPr/>
          <p:nvPr/>
        </p:nvSpPr>
        <p:spPr>
          <a:xfrm>
            <a:off x="3975228" y="5229981"/>
            <a:ext cx="2729812" cy="600164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Escasa promoción del desarrollo laboral y productivo de personas con responsabilidades de cuidado (CD 2)</a:t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2019899" y="5632921"/>
            <a:ext cx="1482139" cy="769441"/>
          </a:xfrm>
          <a:prstGeom prst="rect">
            <a:avLst/>
          </a:prstGeom>
          <a:solidFill>
            <a:srgbClr val="002060">
              <a:alpha val="1098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C. Insuficientes condiciones socio económicas de las personas adultas.</a:t>
            </a:r>
            <a:endParaRPr sz="1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21"/>
          <p:cNvSpPr/>
          <p:nvPr/>
        </p:nvSpPr>
        <p:spPr>
          <a:xfrm>
            <a:off x="1468579" y="1672444"/>
            <a:ext cx="551320" cy="4396693"/>
          </a:xfrm>
          <a:prstGeom prst="leftBrace">
            <a:avLst>
              <a:gd fmla="val 105832" name="adj1"/>
              <a:gd fmla="val 50000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1"/>
          <p:cNvSpPr/>
          <p:nvPr/>
        </p:nvSpPr>
        <p:spPr>
          <a:xfrm rot="-5400000">
            <a:off x="475764" y="7698928"/>
            <a:ext cx="919836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21"/>
          <p:cNvSpPr/>
          <p:nvPr/>
        </p:nvSpPr>
        <p:spPr>
          <a:xfrm rot="-5400000">
            <a:off x="2469413" y="7698929"/>
            <a:ext cx="919835" cy="1871363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21"/>
          <p:cNvSpPr/>
          <p:nvPr/>
        </p:nvSpPr>
        <p:spPr>
          <a:xfrm>
            <a:off x="3697009" y="1279428"/>
            <a:ext cx="272383" cy="1126696"/>
          </a:xfrm>
          <a:prstGeom prst="leftBrace">
            <a:avLst>
              <a:gd fmla="val 50387" name="adj1"/>
              <a:gd fmla="val 47068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21"/>
          <p:cNvSpPr/>
          <p:nvPr/>
        </p:nvSpPr>
        <p:spPr>
          <a:xfrm>
            <a:off x="3697009" y="2937252"/>
            <a:ext cx="248397" cy="1380507"/>
          </a:xfrm>
          <a:prstGeom prst="leftBrace">
            <a:avLst>
              <a:gd fmla="val 40602" name="adj1"/>
              <a:gd fmla="val 47068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21"/>
          <p:cNvSpPr/>
          <p:nvPr/>
        </p:nvSpPr>
        <p:spPr>
          <a:xfrm>
            <a:off x="3681774" y="5076958"/>
            <a:ext cx="254205" cy="1931296"/>
          </a:xfrm>
          <a:prstGeom prst="leftBrace">
            <a:avLst>
              <a:gd fmla="val 39386" name="adj1"/>
              <a:gd fmla="val 49741" name="adj2"/>
            </a:avLst>
          </a:prstGeom>
          <a:noFill/>
          <a:ln cap="flat" cmpd="sng" w="28575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21"/>
          <p:cNvSpPr txBox="1"/>
          <p:nvPr/>
        </p:nvSpPr>
        <p:spPr>
          <a:xfrm>
            <a:off x="1974787" y="37817"/>
            <a:ext cx="28945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Categoría 30 A 59 AÑOS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21"/>
          <p:cNvSpPr/>
          <p:nvPr/>
        </p:nvSpPr>
        <p:spPr>
          <a:xfrm>
            <a:off x="3975228" y="4757567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Escasa promoción de la educación y formación técnica profesional (CD 1)</a:t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3986245" y="3349915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Deserción de la Educación Básica Bilingüe (CD 2)</a:t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3986245" y="3818058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Baja cobertura de modalidades para culminar Educación Básica Bilingüe (CD 3) </a:t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3986245" y="2882828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Centralización de la estrategia de alfabetización (CD 1) </a:t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 rot="-5400000">
            <a:off x="5016442" y="7605393"/>
            <a:ext cx="919837" cy="2058430"/>
          </a:xfrm>
          <a:prstGeom prst="rightArrow">
            <a:avLst>
              <a:gd fmla="val 100000" name="adj1"/>
              <a:gd fmla="val 63513" name="adj2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1"/>
          <p:cNvSpPr/>
          <p:nvPr/>
        </p:nvSpPr>
        <p:spPr>
          <a:xfrm>
            <a:off x="7142138" y="4752272"/>
            <a:ext cx="3429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21"/>
          <p:cNvSpPr/>
          <p:nvPr/>
        </p:nvSpPr>
        <p:spPr>
          <a:xfrm>
            <a:off x="3964342" y="6315381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Escaso apoyo al emprendedurismo y al desarrollo de MIPYMES (CD 4)</a:t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3966617" y="5856126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Control deficitario en lugar de trabajo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(CD 3)</a:t>
            </a:r>
            <a:endParaRPr/>
          </a:p>
        </p:txBody>
      </p:sp>
      <p:sp>
        <p:nvSpPr>
          <p:cNvPr id="350" name="Google Shape;350;p21"/>
          <p:cNvSpPr txBox="1"/>
          <p:nvPr/>
        </p:nvSpPr>
        <p:spPr>
          <a:xfrm>
            <a:off x="126389" y="8658706"/>
            <a:ext cx="15569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21"/>
          <p:cNvSpPr/>
          <p:nvPr/>
        </p:nvSpPr>
        <p:spPr>
          <a:xfrm>
            <a:off x="-4714287" y="1783818"/>
            <a:ext cx="43172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(D) Insuficientes oportunidades generadoras de ingresos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1"/>
          <p:cNvSpPr/>
          <p:nvPr/>
        </p:nvSpPr>
        <p:spPr>
          <a:xfrm>
            <a:off x="3953456" y="6768762"/>
            <a:ext cx="2729812" cy="430887"/>
          </a:xfrm>
          <a:prstGeom prst="rect">
            <a:avLst/>
          </a:prstGeom>
          <a:solidFill>
            <a:srgbClr val="7F6000">
              <a:alpha val="33725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Escaso apoyo al emprendedurismo para la generación de ingresos  (CD 5)</a:t>
            </a:r>
            <a:endParaRPr/>
          </a:p>
        </p:txBody>
      </p:sp>
      <p:sp>
        <p:nvSpPr>
          <p:cNvPr id="353" name="Google Shape;353;p21"/>
          <p:cNvSpPr txBox="1"/>
          <p:nvPr/>
        </p:nvSpPr>
        <p:spPr>
          <a:xfrm>
            <a:off x="2052566" y="8658706"/>
            <a:ext cx="17535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SUBPROBLEMA</a:t>
            </a:r>
            <a:endParaRPr/>
          </a:p>
        </p:txBody>
      </p:sp>
      <p:sp>
        <p:nvSpPr>
          <p:cNvPr id="354" name="Google Shape;354;p21"/>
          <p:cNvSpPr txBox="1"/>
          <p:nvPr/>
        </p:nvSpPr>
        <p:spPr>
          <a:xfrm>
            <a:off x="4814357" y="8478974"/>
            <a:ext cx="13240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PY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CAUSAS DIRECTAS</a:t>
            </a:r>
            <a:endParaRPr b="1"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